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6" r:id="rId2"/>
    <p:sldId id="290" r:id="rId3"/>
    <p:sldId id="287" r:id="rId4"/>
    <p:sldId id="289" r:id="rId5"/>
    <p:sldId id="258" r:id="rId6"/>
    <p:sldId id="259" r:id="rId7"/>
    <p:sldId id="257" r:id="rId8"/>
    <p:sldId id="266" r:id="rId9"/>
    <p:sldId id="263" r:id="rId10"/>
    <p:sldId id="262" r:id="rId11"/>
    <p:sldId id="265" r:id="rId12"/>
    <p:sldId id="267" r:id="rId13"/>
    <p:sldId id="268" r:id="rId14"/>
    <p:sldId id="271" r:id="rId15"/>
    <p:sldId id="285" r:id="rId16"/>
    <p:sldId id="275" r:id="rId17"/>
    <p:sldId id="276" r:id="rId18"/>
    <p:sldId id="260" r:id="rId19"/>
    <p:sldId id="272" r:id="rId20"/>
    <p:sldId id="273" r:id="rId21"/>
    <p:sldId id="270" r:id="rId22"/>
    <p:sldId id="278" r:id="rId23"/>
    <p:sldId id="279" r:id="rId24"/>
    <p:sldId id="280" r:id="rId25"/>
    <p:sldId id="281" r:id="rId26"/>
    <p:sldId id="282" r:id="rId27"/>
    <p:sldId id="292" r:id="rId28"/>
    <p:sldId id="293" r:id="rId29"/>
    <p:sldId id="301" r:id="rId30"/>
    <p:sldId id="296" r:id="rId31"/>
    <p:sldId id="297" r:id="rId32"/>
    <p:sldId id="299" r:id="rId33"/>
    <p:sldId id="261" r:id="rId34"/>
    <p:sldId id="300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CC99FF"/>
    <a:srgbClr val="9966FF"/>
    <a:srgbClr val="FF9900"/>
    <a:srgbClr val="99CCFF"/>
    <a:srgbClr val="CC3399"/>
    <a:srgbClr val="CC66FF"/>
    <a:srgbClr val="00FF99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16D96-23D3-4B8D-BED0-36D97ABE750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2F387-0928-410E-9D84-4C7B51E0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FE40A-D24F-463C-AE13-82B1D3E83C27}" type="datetimeFigureOut">
              <a:rPr lang="ru-RU" smtClean="0"/>
              <a:pPr/>
              <a:t>07.11.2014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50D7-BB19-4C37-9E8B-E68FABE4C3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2;&#1084;&#1103;&#1090;&#1085;&#1080;&#1082;%20&#1079;&#1072;&#1097;&#1080;&#1090;&#1085;&#1080;&#1082;&#1072;&#1084;%20&#1083;&#1077;&#1085;&#1080;&#1085;&#1075;&#1088;&#1072;&#1076;&#1089;&#1082;&#1086;&#1075;&#1086;%20&#1085;&#1077;&#1073;&#1072;%20&#1085;&#1072;%20&#1092;&#1088;&#1086;&#1085;&#1090;&#1086;&#1074;&#1086;&#1084;%20&#1072;&#1101;&#1088;&#1086;&#1076;&#1088;&#1086;&#1084;&#1077;.doc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7.jpeg"/><Relationship Id="rId7" Type="http://schemas.openxmlformats.org/officeDocument/2006/relationships/audio" Target="../media/audio1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file:///J:\&#1050;&#1086;&#1085;&#1082;&#1091;&#1088;&#1089;%20&#1042;&#1099;&#1073;&#1086;&#1088;&#1075;&#1089;&#1082;&#1080;&#1081;%20&#1088;&#1072;&#1081;&#1086;&#1085;\&#1048;&#1075;&#1088;&#1072;-&#1087;&#1091;&#1090;&#1077;&#1096;&#1077;&#1089;&#1090;&#1074;&#1080;&#1077;%20&#1042;&#1099;&#1073;&#1086;&#1088;&#1075;&#1089;&#1082;&#1080;&#1081;%20&#1088;&#1072;&#1081;&#1086;&#1085;\&#1055;&#1077;&#1089;&#1077;&#1085;&#1082;&#1072;%20&#1059;&#1084;&#1082;&#1080;.wma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audio" Target="file:///J:\&#1050;&#1086;&#1085;&#1082;&#1091;&#1088;&#1089;%20&#1042;&#1099;&#1073;&#1086;&#1088;&#1075;&#1089;&#1082;&#1080;&#1081;%20&#1088;&#1072;&#1081;&#1086;&#1085;\&#1048;&#1075;&#1088;&#1072;-&#1087;&#1091;&#1090;&#1077;&#1096;&#1077;&#1089;&#1090;&#1074;&#1080;&#1077;%20&#1042;&#1099;&#1073;&#1086;&#1088;&#1075;&#1089;&#1082;&#1080;&#1081;%20&#1088;&#1072;&#1081;&#1086;&#1085;\&#1042;%20&#1090;&#1088;&#1072;&#1074;&#1077;%20&#1089;&#1080;&#1076;&#1077;&#1083;%20&#1082;&#1091;&#1079;&#1085;&#1077;&#1095;&#1080;&#1082;.wma" TargetMode="External"/><Relationship Id="rId1" Type="http://schemas.openxmlformats.org/officeDocument/2006/relationships/audio" Target="file:///J:\&#1050;&#1086;&#1085;&#1082;&#1091;&#1088;&#1089;%20&#1042;&#1099;&#1073;&#1086;&#1088;&#1075;&#1089;&#1082;&#1080;&#1081;%20&#1088;&#1072;&#1081;&#1086;&#1085;\&#1048;&#1075;&#1088;&#1072;-&#1087;&#1091;&#1090;&#1077;&#1096;&#1077;&#1089;&#1090;&#1074;&#1080;&#1077;%20&#1042;&#1099;&#1073;&#1086;&#1088;&#1075;&#1089;&#1082;&#1080;&#1081;%20&#1088;&#1072;&#1081;&#1086;&#1085;\&#1084;&#1072;&#1083;&#1080;&#1085;&#1082;&#1080;.wma" TargetMode="External"/><Relationship Id="rId6" Type="http://schemas.openxmlformats.org/officeDocument/2006/relationships/image" Target="../media/image41.jpeg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png"/><Relationship Id="rId4" Type="http://schemas.openxmlformats.org/officeDocument/2006/relationships/audio" Target="file:///J:\&#1050;&#1086;&#1085;&#1082;&#1091;&#1088;&#1089;%20&#1042;&#1099;&#1073;&#1086;&#1088;&#1075;&#1089;&#1082;&#1080;&#1081;%20&#1088;&#1072;&#1081;&#1086;&#1085;\&#1048;&#1075;&#1088;&#1072;-&#1087;&#1091;&#1090;&#1077;&#1096;&#1077;&#1089;&#1090;&#1074;&#1080;&#1077;%20&#1042;&#1099;&#1073;&#1086;&#1088;&#1075;&#1089;&#1082;&#1080;&#1081;%20&#1088;&#1072;&#1081;&#1086;&#1085;\&#1058;&#1072;&#1085;&#1077;&#1094;%20&#1082;&#1091;&#1082;&#1086;&#1083;%20&#1044;&#1084;&#1080;&#1090;&#1088;&#1080;&#1081;%20&#1064;&#1086;&#1089;&#1090;&#1072;&#1082;&#1086;&#1074;&#1080;&#1095;.wma" TargetMode="Externa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history.ru/bolotnaya-13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slide" Target="slide36.xml"/><Relationship Id="rId5" Type="http://schemas.openxmlformats.org/officeDocument/2006/relationships/image" Target="../media/image60.jpeg"/><Relationship Id="rId10" Type="http://schemas.openxmlformats.org/officeDocument/2006/relationships/slide" Target="slide35.xml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узей на Болотной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347864" y="0"/>
            <a:ext cx="1894743" cy="1260000"/>
          </a:xfrm>
          <a:prstGeom prst="rect">
            <a:avLst/>
          </a:prstGeom>
        </p:spPr>
      </p:pic>
      <p:pic>
        <p:nvPicPr>
          <p:cNvPr id="8" name="Рисунок 7" descr="Шувалово - Озерки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1694000" cy="1260000"/>
          </a:xfrm>
          <a:prstGeom prst="rect">
            <a:avLst/>
          </a:prstGeom>
        </p:spPr>
      </p:pic>
      <p:pic>
        <p:nvPicPr>
          <p:cNvPr id="9" name="Рисунок 8" descr="поклонная го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0003" y="0"/>
            <a:ext cx="2303997" cy="1260000"/>
          </a:xfrm>
          <a:prstGeom prst="rect">
            <a:avLst/>
          </a:prstGeom>
        </p:spPr>
      </p:pic>
      <p:pic>
        <p:nvPicPr>
          <p:cNvPr id="6" name="Рисунок 5" descr="4fa78869327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0"/>
            <a:ext cx="1680000" cy="1260000"/>
          </a:xfrm>
          <a:prstGeom prst="rect">
            <a:avLst/>
          </a:prstGeom>
        </p:spPr>
      </p:pic>
      <p:pic>
        <p:nvPicPr>
          <p:cNvPr id="5" name="Рисунок 4" descr="0_3f2de_c3188a60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0"/>
            <a:ext cx="1680000" cy="1260000"/>
          </a:xfrm>
          <a:prstGeom prst="rect">
            <a:avLst/>
          </a:prstGeom>
        </p:spPr>
      </p:pic>
      <p:pic>
        <p:nvPicPr>
          <p:cNvPr id="10" name="Рисунок 9" descr="hF80jHgCaM0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0" y="5598000"/>
            <a:ext cx="1680000" cy="1260000"/>
          </a:xfrm>
          <a:prstGeom prst="rect">
            <a:avLst/>
          </a:prstGeom>
        </p:spPr>
      </p:pic>
      <p:pic>
        <p:nvPicPr>
          <p:cNvPr id="11" name="Рисунок 10" descr="0-pohodyi-zimnie-pohod-vyihodnogo-dny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5598000"/>
            <a:ext cx="1680000" cy="1260000"/>
          </a:xfrm>
          <a:prstGeom prst="rect">
            <a:avLst/>
          </a:prstGeom>
        </p:spPr>
      </p:pic>
      <p:pic>
        <p:nvPicPr>
          <p:cNvPr id="12" name="Рисунок 11" descr="esenin_monument_01.jpg"/>
          <p:cNvPicPr>
            <a:picLocks noChangeAspect="1"/>
          </p:cNvPicPr>
          <p:nvPr/>
        </p:nvPicPr>
        <p:blipFill>
          <a:blip r:embed="rId9" cstate="print"/>
          <a:srcRect l="24302" t="3955" b="32291"/>
          <a:stretch>
            <a:fillRect/>
          </a:stretch>
        </p:blipFill>
        <p:spPr>
          <a:xfrm>
            <a:off x="4932040" y="5598000"/>
            <a:ext cx="1121462" cy="1260000"/>
          </a:xfrm>
          <a:prstGeom prst="rect">
            <a:avLst/>
          </a:prstGeom>
        </p:spPr>
      </p:pic>
      <p:pic>
        <p:nvPicPr>
          <p:cNvPr id="13" name="Рисунок 12" descr="05983316.jpg"/>
          <p:cNvPicPr>
            <a:picLocks noChangeAspect="1"/>
          </p:cNvPicPr>
          <p:nvPr/>
        </p:nvPicPr>
        <p:blipFill>
          <a:blip r:embed="rId10" cstate="print">
            <a:lum contrast="20000"/>
          </a:blip>
          <a:srcRect r="12371"/>
          <a:stretch>
            <a:fillRect/>
          </a:stretch>
        </p:blipFill>
        <p:spPr>
          <a:xfrm>
            <a:off x="6012160" y="5598000"/>
            <a:ext cx="1656184" cy="1260000"/>
          </a:xfrm>
          <a:prstGeom prst="rect">
            <a:avLst/>
          </a:prstGeom>
        </p:spPr>
      </p:pic>
      <p:pic>
        <p:nvPicPr>
          <p:cNvPr id="14" name="Рисунок 13" descr="img_2518.jpg"/>
          <p:cNvPicPr>
            <a:picLocks noChangeAspect="1"/>
          </p:cNvPicPr>
          <p:nvPr/>
        </p:nvPicPr>
        <p:blipFill>
          <a:blip r:embed="rId11" cstate="print">
            <a:lum contrast="20000"/>
          </a:blip>
          <a:srcRect l="22279" r="10213" b="24381"/>
          <a:stretch>
            <a:fillRect/>
          </a:stretch>
        </p:blipFill>
        <p:spPr>
          <a:xfrm>
            <a:off x="7644201" y="5598000"/>
            <a:ext cx="1499799" cy="1260000"/>
          </a:xfrm>
          <a:prstGeom prst="rect">
            <a:avLst/>
          </a:prstGeom>
        </p:spPr>
      </p:pic>
      <p:pic>
        <p:nvPicPr>
          <p:cNvPr id="15" name="Рисунок 14" descr="metro%20prospekt%20Prosveshchenia%20Sankt%20Peterburg%20Parnas%20sadik%202.jpg"/>
          <p:cNvPicPr>
            <a:picLocks noChangeAspect="1"/>
          </p:cNvPicPr>
          <p:nvPr/>
        </p:nvPicPr>
        <p:blipFill>
          <a:blip r:embed="rId12" cstate="print">
            <a:lum contrast="20000"/>
          </a:blip>
          <a:srcRect l="3251" t="2665" r="2076" b="8828"/>
          <a:stretch>
            <a:fillRect/>
          </a:stretch>
        </p:blipFill>
        <p:spPr>
          <a:xfrm>
            <a:off x="1619672" y="5598000"/>
            <a:ext cx="1789581" cy="1260000"/>
          </a:xfrm>
          <a:prstGeom prst="rect">
            <a:avLst/>
          </a:prstGeom>
        </p:spPr>
      </p:pic>
      <p:pic>
        <p:nvPicPr>
          <p:cNvPr id="16" name="Рисунок 15" descr="Карта Выб.р-н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4128" y="1484784"/>
            <a:ext cx="3199638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571612"/>
            <a:ext cx="66873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Игра-путешествие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«Выборгский район»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7686" y="4429132"/>
            <a:ext cx="4286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Авторы: Потапова Наталья Александровна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dirty="0" err="1" smtClean="0">
                <a:solidFill>
                  <a:srgbClr val="002060"/>
                </a:solidFill>
              </a:rPr>
              <a:t>Шипкова</a:t>
            </a:r>
            <a:r>
              <a:rPr lang="ru-RU" sz="1600" dirty="0" smtClean="0">
                <a:solidFill>
                  <a:srgbClr val="002060"/>
                </a:solidFill>
              </a:rPr>
              <a:t> Вера Николаевна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Детский сад №125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Выборгского района Санкт-Петербурга</a:t>
            </a: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   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3429000"/>
            <a:ext cx="54795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Игра </a:t>
            </a:r>
            <a:r>
              <a:rPr lang="ru-RU" sz="2000" dirty="0" smtClean="0">
                <a:solidFill>
                  <a:schemeClr val="tx2"/>
                </a:solidFill>
              </a:rPr>
              <a:t>для детей </a:t>
            </a:r>
            <a:r>
              <a:rPr lang="ru-RU" sz="2000" dirty="0" smtClean="0">
                <a:solidFill>
                  <a:schemeClr val="tx2"/>
                </a:solidFill>
              </a:rPr>
              <a:t>старшего </a:t>
            </a:r>
            <a:r>
              <a:rPr lang="ru-RU" sz="2000" dirty="0" smtClean="0">
                <a:solidFill>
                  <a:schemeClr val="tx2"/>
                </a:solidFill>
              </a:rPr>
              <a:t>дошкольного </a:t>
            </a:r>
            <a:r>
              <a:rPr lang="ru-RU" sz="2000" dirty="0" smtClean="0">
                <a:solidFill>
                  <a:schemeClr val="tx2"/>
                </a:solidFill>
              </a:rPr>
              <a:t>возраста 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42771"/>
          <a:ext cx="9143997" cy="6900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  <a:gridCol w="481263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71600" y="2924944"/>
            <a:ext cx="97210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07704" y="2924944"/>
            <a:ext cx="504056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11760" y="3429000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3347864" y="1916832"/>
            <a:ext cx="1512168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47864" y="191683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1916832"/>
            <a:ext cx="1440160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96136" y="3429000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36296" y="3429000"/>
            <a:ext cx="936104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796136" y="4365104"/>
            <a:ext cx="2376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355976" y="4365104"/>
            <a:ext cx="1440160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347864" y="5877272"/>
            <a:ext cx="10081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347864" y="4365104"/>
            <a:ext cx="1440160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411760" y="4365104"/>
            <a:ext cx="2376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3" idx="0"/>
          </p:cNvCxnSpPr>
          <p:nvPr/>
        </p:nvCxnSpPr>
        <p:spPr>
          <a:xfrm flipH="1" flipV="1">
            <a:off x="935596" y="2852936"/>
            <a:ext cx="1476164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 flipH="1">
            <a:off x="899592" y="2852936"/>
            <a:ext cx="72008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Выноска-облако 49"/>
          <p:cNvSpPr/>
          <p:nvPr/>
        </p:nvSpPr>
        <p:spPr>
          <a:xfrm>
            <a:off x="3527376" y="0"/>
            <a:ext cx="5616624" cy="2016224"/>
          </a:xfrm>
          <a:prstGeom prst="cloudCallout">
            <a:avLst/>
          </a:prstGeom>
          <a:solidFill>
            <a:srgbClr val="5A88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Смело в небе проплывает,</a:t>
            </a:r>
          </a:p>
          <a:p>
            <a:pPr algn="ctr"/>
            <a:r>
              <a:rPr lang="ru-RU" sz="2400" dirty="0" smtClean="0"/>
              <a:t>Обгоняя птиц полёт.</a:t>
            </a:r>
          </a:p>
          <a:p>
            <a:pPr algn="ctr"/>
            <a:r>
              <a:rPr lang="ru-RU" sz="2400" dirty="0" smtClean="0"/>
              <a:t>Человек им управляет.</a:t>
            </a:r>
          </a:p>
          <a:p>
            <a:pPr algn="ctr"/>
            <a:r>
              <a:rPr lang="ru-RU" sz="2400" dirty="0" smtClean="0"/>
              <a:t>Что такое?    …</a:t>
            </a:r>
            <a:endParaRPr lang="ru-RU" sz="2400" dirty="0"/>
          </a:p>
        </p:txBody>
      </p:sp>
      <p:pic>
        <p:nvPicPr>
          <p:cNvPr id="51" name="Рисунок 50" descr="солнышко неправильн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21748" cy="181310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331640" y="4941168"/>
            <a:ext cx="42659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23728" y="5750004"/>
            <a:ext cx="6976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47864" y="5750004"/>
            <a:ext cx="92365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8024" y="5750004"/>
            <a:ext cx="75693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24128" y="5157192"/>
            <a:ext cx="71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76256" y="5589240"/>
            <a:ext cx="5982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12360" y="558924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f2de_c3188a6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589240"/>
            <a:ext cx="813363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Памятник защитникам Ленинградского неба </a:t>
            </a:r>
          </a:p>
          <a:p>
            <a:pPr algn="ctr"/>
            <a:r>
              <a:rPr lang="ru-RU" sz="3200" dirty="0" smtClean="0"/>
              <a:t>на фронтовом аэродроме «Сосновка» </a:t>
            </a:r>
            <a:r>
              <a:rPr lang="ru-RU" sz="2000" dirty="0" smtClean="0">
                <a:hlinkClick r:id="rId3" action="ppaction://hlinkfile"/>
              </a:rPr>
              <a:t>подробнее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клон2.jpg"/>
          <p:cNvPicPr>
            <a:picLocks noChangeAspect="1"/>
          </p:cNvPicPr>
          <p:nvPr/>
        </p:nvPicPr>
        <p:blipFill>
          <a:blip r:embed="rId2" cstate="print"/>
          <a:srcRect l="13146" t="15761" r="25449" b="6175"/>
          <a:stretch>
            <a:fillRect/>
          </a:stretch>
        </p:blipFill>
        <p:spPr>
          <a:xfrm>
            <a:off x="467544" y="1340768"/>
            <a:ext cx="4062960" cy="3564000"/>
          </a:xfrm>
          <a:prstGeom prst="rect">
            <a:avLst/>
          </a:prstGeom>
        </p:spPr>
      </p:pic>
      <p:pic>
        <p:nvPicPr>
          <p:cNvPr id="2" name="Рисунок 1" descr="гор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936000" cy="35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6021288"/>
            <a:ext cx="19784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ПРОВЕРЬ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5229200"/>
          <a:ext cx="6095997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6021288"/>
          <a:ext cx="273630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684076"/>
                <a:gridCol w="684076"/>
                <a:gridCol w="684076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63688" y="188640"/>
            <a:ext cx="549906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4000" dirty="0" smtClean="0"/>
              <a:t>ОТГАДАЙТЕ  НАЗВАНИЕ 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085184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085184"/>
            <a:ext cx="601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5085184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5085184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Л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5085184"/>
            <a:ext cx="601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5085184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Н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5085184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Н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5085184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68144" y="5085184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Я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5877272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Г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5877272"/>
            <a:ext cx="601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</a:t>
            </a:r>
            <a:endParaRPr lang="ru-RU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35696" y="5877272"/>
            <a:ext cx="51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Р</a:t>
            </a:r>
            <a:endParaRPr lang="ru-RU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83768" y="5877272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0"/>
            <a:ext cx="29523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/>
              <a:t>Поклонная гора </a:t>
            </a:r>
            <a:r>
              <a:rPr lang="ru-RU" sz="4000" dirty="0" smtClean="0"/>
              <a:t>– </a:t>
            </a:r>
            <a:endParaRPr lang="en-US" sz="4000" dirty="0" smtClean="0"/>
          </a:p>
          <a:p>
            <a:pPr algn="r"/>
            <a:r>
              <a:rPr lang="ru-RU" sz="4000" dirty="0" smtClean="0"/>
              <a:t>самая высокая точка</a:t>
            </a:r>
          </a:p>
          <a:p>
            <a:pPr algn="r"/>
            <a:r>
              <a:rPr lang="ru-RU" sz="4000" dirty="0" smtClean="0"/>
              <a:t>В Санкт-Петербурге </a:t>
            </a:r>
          </a:p>
          <a:p>
            <a:pPr algn="r"/>
            <a:r>
              <a:rPr lang="ru-RU" sz="4000" dirty="0" smtClean="0"/>
              <a:t>42 метра над уровнем моря</a:t>
            </a:r>
            <a:endParaRPr lang="ru-RU" sz="4000" dirty="0"/>
          </a:p>
        </p:txBody>
      </p:sp>
      <p:pic>
        <p:nvPicPr>
          <p:cNvPr id="4" name="Рисунок 3" descr="поклонная го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976664" cy="3024336"/>
          </a:xfrm>
          <a:prstGeom prst="rect">
            <a:avLst/>
          </a:prstGeom>
        </p:spPr>
      </p:pic>
      <p:pic>
        <p:nvPicPr>
          <p:cNvPr id="5" name="Рисунок 4" descr="салю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6019428" cy="324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сле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3240360" cy="2351575"/>
          </a:xfrm>
          <a:prstGeom prst="rect">
            <a:avLst/>
          </a:prstGeom>
          <a:noFill/>
        </p:spPr>
      </p:pic>
      <p:pic>
        <p:nvPicPr>
          <p:cNvPr id="1027" name="Picture 3" descr="F:\Купчиха за ча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24744"/>
            <a:ext cx="2399754" cy="2404564"/>
          </a:xfrm>
          <a:prstGeom prst="rect">
            <a:avLst/>
          </a:prstGeom>
          <a:noFill/>
        </p:spPr>
      </p:pic>
      <p:pic>
        <p:nvPicPr>
          <p:cNvPr id="1028" name="Picture 4" descr="F:\Ярмарка в Саратов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2088232" cy="3077832"/>
          </a:xfrm>
          <a:prstGeom prst="rect">
            <a:avLst/>
          </a:prstGeom>
          <a:noFill/>
        </p:spPr>
      </p:pic>
      <p:pic>
        <p:nvPicPr>
          <p:cNvPr id="1029" name="Picture 5" descr="F:\NHUW238QQk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77072"/>
            <a:ext cx="3242912" cy="22428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88640"/>
            <a:ext cx="76328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 Ч Е Т В Ё Р Т Ы Й     Л И Ш Н И Й »</a:t>
            </a:r>
            <a:endParaRPr lang="ru-RU" sz="4000" b="1" dirty="0"/>
          </a:p>
        </p:txBody>
      </p:sp>
      <p:pic>
        <p:nvPicPr>
          <p:cNvPr id="1030" name="Picture 6" descr="F:\Борис Кустодиев.jpg"/>
          <p:cNvPicPr>
            <a:picLocks noChangeAspect="1" noChangeArrowheads="1"/>
          </p:cNvPicPr>
          <p:nvPr/>
        </p:nvPicPr>
        <p:blipFill>
          <a:blip r:embed="rId6" cstate="print"/>
          <a:srcRect l="8000" t="12121" b="6061"/>
          <a:stretch>
            <a:fillRect/>
          </a:stretch>
        </p:blipFill>
        <p:spPr bwMode="auto">
          <a:xfrm>
            <a:off x="3635896" y="1340768"/>
            <a:ext cx="1656184" cy="1944216"/>
          </a:xfrm>
          <a:prstGeom prst="rect">
            <a:avLst/>
          </a:prstGeom>
          <a:noFill/>
        </p:spPr>
      </p:pic>
      <p:sp>
        <p:nvSpPr>
          <p:cNvPr id="9" name="Управляющая кнопка: звук 8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79512" y="2636912"/>
            <a:ext cx="502864" cy="538360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звук 9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8388424" y="5085184"/>
            <a:ext cx="504056" cy="576064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звук 11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179512" y="5157192"/>
            <a:ext cx="539552" cy="576064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правляющая кнопка: звук 14">
            <a:hlinkClick r:id="" action="ppaction://noaction" highlightClick="1">
              <a:snd r:embed="rId7" name="chimes.wav"/>
            </a:hlinkClick>
          </p:cNvPr>
          <p:cNvSpPr/>
          <p:nvPr/>
        </p:nvSpPr>
        <p:spPr>
          <a:xfrm>
            <a:off x="8388424" y="2276872"/>
            <a:ext cx="576064" cy="504056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342900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БОРИС  КУСТОДИЕВ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214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5715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01090" y="28574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29652" y="5643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Борис Кустодиев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8000" t="12121" b="6061"/>
          <a:stretch>
            <a:fillRect/>
          </a:stretch>
        </p:blipFill>
        <p:spPr bwMode="auto">
          <a:xfrm>
            <a:off x="611560" y="764704"/>
            <a:ext cx="2952328" cy="3465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1196752"/>
            <a:ext cx="443551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4400" dirty="0" smtClean="0"/>
              <a:t>Борис  Кустодиев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2708920"/>
            <a:ext cx="409265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ХУДОЖНИК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653136"/>
            <a:ext cx="7245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УЛИЦА  КУСТОДИЕВА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Есе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905613" cy="27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188640"/>
            <a:ext cx="60486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КАКИЕ   СТРОЧКИ    НАПИСАЛ</a:t>
            </a:r>
          </a:p>
          <a:p>
            <a:r>
              <a:rPr lang="ru-RU" sz="2800" dirty="0" smtClean="0"/>
              <a:t>            ПОЭТ  СЕРГЕЙ  ЕСЕНИН ?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556792"/>
            <a:ext cx="2664296" cy="2088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Белая берёза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 моим окном,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Принакрылась снегом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Точно серебром.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484784"/>
            <a:ext cx="3024336" cy="2088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 лисички взяли спички,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 морю синему пошли,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Море синее зажгли.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857628"/>
            <a:ext cx="4248472" cy="2376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Вот ворона на крыше покатой</a:t>
            </a:r>
          </a:p>
          <a:p>
            <a:r>
              <a:rPr lang="ru-RU" sz="2400" b="1" dirty="0" smtClean="0"/>
              <a:t>Так с зимы и осталась лохматой.</a:t>
            </a:r>
          </a:p>
          <a:p>
            <a:r>
              <a:rPr lang="ru-RU" sz="2400" b="1" dirty="0" smtClean="0"/>
              <a:t>А уж в воздухе - вешние звоны,</a:t>
            </a:r>
          </a:p>
          <a:p>
            <a:r>
              <a:rPr lang="ru-RU" sz="2400" b="1" dirty="0" smtClean="0"/>
              <a:t>Даже дух занялся у вороны.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149080"/>
            <a:ext cx="3528392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Уронили мишку на пол,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Оторвали мишке лапу.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Всё равно его не брошу,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Потому что он хороший.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Управляющая кнопка: звук 17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42844" y="3429000"/>
            <a:ext cx="714380" cy="360040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звук 18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214282" y="6286520"/>
            <a:ext cx="755576" cy="404664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звук 19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8244408" y="6165304"/>
            <a:ext cx="720080" cy="404664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правляющая кнопка: звук 13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6500826" y="3571876"/>
            <a:ext cx="720080" cy="360040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29289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57864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15140" y="3143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43966" y="5643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8bf139063b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169767" cy="5915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3137"/>
            <a:ext cx="3600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БЕРЁЗА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Белая берёза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Под моим окном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Принакрылась снегом,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Точно серебром.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 пушистых ветках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Снежною каймой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Распустились кисти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Белой бахромой.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 стоит берёза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 сонной тишине,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горят снежинки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 золотом огне.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А заря, лениво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Обходя кругом,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Обсыпает ветки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Новым серебром.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‹1913›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Сергей  Есенин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95936" y="5661248"/>
            <a:ext cx="4286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Улица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Дмитрия Шостаковича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445224"/>
            <a:ext cx="320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Улица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Сергея Есенина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2348880"/>
            <a:ext cx="311303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КОМПОЗИТОР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2276872"/>
            <a:ext cx="127765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esenin_monument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2448272" cy="3265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188640"/>
            <a:ext cx="37497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 «</a:t>
            </a:r>
            <a:r>
              <a:rPr lang="ru-RU" sz="3200" dirty="0" smtClean="0"/>
              <a:t>Ч Т О    К О М У ?» </a:t>
            </a:r>
            <a:endParaRPr lang="ru-RU" sz="4000" dirty="0"/>
          </a:p>
        </p:txBody>
      </p:sp>
      <p:pic>
        <p:nvPicPr>
          <p:cNvPr id="6" name="Рисунок 5" descr="4fa78869327e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4841" r="7987" b="12934"/>
          <a:stretch>
            <a:fillRect/>
          </a:stretch>
        </p:blipFill>
        <p:spPr>
          <a:xfrm>
            <a:off x="5868144" y="1052736"/>
            <a:ext cx="3063614" cy="2592288"/>
          </a:xfrm>
          <a:prstGeom prst="rect">
            <a:avLst/>
          </a:prstGeom>
        </p:spPr>
      </p:pic>
      <p:pic>
        <p:nvPicPr>
          <p:cNvPr id="7" name="Рисунок 6" descr="3b2efba823c931ab97fb0502a4896ae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01208"/>
            <a:ext cx="164178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x_f9d9775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5301208"/>
            <a:ext cx="1293761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note-48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725144"/>
            <a:ext cx="1368152" cy="193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9385683.jpg"/>
          <p:cNvPicPr>
            <a:picLocks noChangeAspect="1"/>
          </p:cNvPicPr>
          <p:nvPr/>
        </p:nvPicPr>
        <p:blipFill>
          <a:blip r:embed="rId7" cstate="print"/>
          <a:srcRect l="11669" t="4616" r="6649" b="3055"/>
          <a:stretch>
            <a:fillRect/>
          </a:stretch>
        </p:blipFill>
        <p:spPr>
          <a:xfrm>
            <a:off x="4716016" y="4653136"/>
            <a:ext cx="1411356" cy="2016224"/>
          </a:xfrm>
          <a:prstGeom prst="rect">
            <a:avLst/>
          </a:prstGeom>
        </p:spPr>
      </p:pic>
      <p:pic>
        <p:nvPicPr>
          <p:cNvPr id="8" name="Рисунок 7" descr="83099770_1328226423_inkwe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5373216"/>
            <a:ext cx="2088232" cy="1232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58_4c90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6417" y="5085184"/>
            <a:ext cx="827584" cy="156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023 C 0.00191 -0.00625 0.00521 -0.01134 0.0059 -0.01828 C 0.00816 -0.0419 0.01267 -0.06018 0.0184 -0.08148 C 0.0191 -0.08426 0.01927 -0.08796 0.02014 -0.09027 C 0.02448 -0.1037 0.03125 -0.11736 0.03715 -0.1294 C 0.04149 -0.13889 0.04722 -0.14606 0.05069 -0.15625 C 0.05851 -0.17801 0.05486 -0.16921 0.06181 -0.18356 C 0.0651 -0.20162 0.06076 -0.18402 0.06806 -0.19838 C 0.07691 -0.21504 0.06753 -0.20764 0.07917 -0.21365 C 0.11875 -0.26481 0.21597 -0.24282 0.24236 -0.24352 C 0.25208 -0.2493 0.26007 -0.2574 0.2691 -0.26736 C 0.27222 -0.27129 0.27813 -0.2794 0.27813 -0.27916 C 0.2816 -0.29004 0.2849 -0.29652 0.2908 -0.30324 C 0.29358 -0.32083 0.28993 -0.30509 0.2967 -0.31852 C 0.30417 -0.33194 0.29566 -0.325 0.30486 -0.33032 C 0.30694 -0.34236 0.30955 -0.34861 0.31389 -0.35764 C 0.31771 -0.37963 0.32587 -0.40115 0.33403 -0.41759 C 0.33698 -0.43472 0.33333 -0.41875 0.34219 -0.43565 C 0.35122 -0.45324 0.33715 -0.4368 0.35122 -0.45069 C 0.35694 -0.46597 0.36701 -0.47106 0.37639 -0.4743 C 0.4375 -0.47083 0.49861 -0.47083 0.5599 -0.4625 C 0.57014 -0.45949 0.58038 -0.45347 0.59115 -0.45069 C 0.60226 -0.44282 0.61319 -0.43426 0.62535 -0.42963 C 0.6276 -0.42777 0.62969 -0.42592 0.6316 -0.42338 C 0.63333 -0.42083 0.6342 -0.41643 0.63611 -0.41458 C 0.64045 -0.41018 0.65017 -0.40555 0.65017 -0.40509 C 0.6592 -0.38773 0.67274 -0.38565 0.68455 -0.37546 C 0.70226 -0.35949 0.69097 -0.3669 0.70174 -0.36041 C 0.70365 -0.35764 0.70556 -0.35393 0.70764 -0.35139 C 0.7092 -0.34977 0.71094 -0.35 0.71233 -0.34861 C 0.71892 -0.34051 0.71528 -0.33912 0.7217 -0.33333 C 0.72465 -0.33055 0.7309 -0.32754 0.7309 -0.32731 C 0.73628 -0.32083 0.7408 -0.31921 0.74653 -0.31574 C 0.75347 -0.30671 0.76059 -0.29328 0.76858 -0.28842 C 0.775 -0.27569 0.78108 -0.27615 0.78889 -0.26736 C 0.79201 -0.26365 0.79479 -0.25949 0.79792 -0.25555 C 0.79948 -0.25347 0.8033 -0.2493 0.8033 -0.24907 " pathEditMode="relative" rAng="0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9121 C 0.00208 -0.08797 0.00573 -0.08612 0.00816 -0.08125 C 0.0092 -0.0794 0.00868 -0.07547 0.0092 -0.07338 C 0.01754 -0.0588 0.03142 -0.05602 0.04149 -0.05348 C 0.05087 -0.04769 0.06372 -0.04399 0.07222 -0.03588 C 0.08403 -0.02454 0.09462 -0.01806 0.10712 -0.01042 C 0.11337 -0.00672 0.11806 0.00138 0.12448 0.00486 C 0.1342 0.00995 0.14826 0.01851 0.15781 0.02013 C 0.16788 0.02175 0.17708 0.02407 0.18715 0.02754 C 0.23906 0.02476 0.22448 0.03101 0.25365 0.0125 C 0.25764 0.00138 0.26181 -0.00718 0.26597 -0.01806 C 0.26649 -0.02061 0.26858 -0.0257 0.26858 -0.02547 C 0.26962 -0.03588 0.27083 -0.04237 0.27379 -0.05093 C 0.27535 -0.06806 0.27708 -0.06899 0.28056 -0.08357 C 0.28281 -0.09491 0.28316 -0.10625 0.28733 -0.11667 C 0.28924 -0.13056 0.29236 -0.14283 0.29358 -0.15718 C 0.2934 -0.17963 0.29965 -0.25533 0.28438 -0.28334 C 0.28194 -0.29792 0.27639 -0.30926 0.27257 -0.32153 C 0.26979 -0.3294 0.26823 -0.34098 0.26458 -0.34676 C 0.26267 -0.34931 0.26059 -0.35 0.2592 -0.35186 C 0.25052 -0.36227 0.24254 -0.37362 0.23247 -0.37963 C 0.21719 -0.39862 0.19948 -0.41227 0.18177 -0.42014 C 0.17639 -0.425 0.17153 -0.43334 0.16563 -0.43542 C 0.15955 -0.43727 0.15417 -0.43982 0.14861 -0.44306 C 0.13837 -0.4551 0.12691 -0.46065 0.11493 -0.4632 C 0.10868 -0.47107 0.10226 -0.47107 0.09514 -0.4757 C 0.07865 -0.48612 0.06146 -0.48496 0.04427 -0.4882 C 0.01997 -0.48774 -0.00451 -0.4882 -0.02917 -0.48612 C -0.03142 -0.48542 -0.03368 -0.48172 -0.03576 -0.48102 C -0.05417 -0.47385 -0.04149 -0.48264 -0.05434 -0.4757 C -0.06163 -0.47176 -0.06753 -0.46505 -0.07448 -0.46065 C -0.08437 -0.44792 -0.09583 -0.43982 -0.10642 -0.43033 C -0.11146 -0.4257 -0.11007 -0.42477 -0.11441 -0.41783 C -0.1184 -0.41135 -0.12326 -0.40788 -0.12778 -0.4051 C -0.13628 -0.38843 -0.12743 -0.40371 -0.13594 -0.39491 C -0.14948 -0.38056 -0.13871 -0.38774 -0.14774 -0.38218 C -0.15729 -0.37038 -0.15312 -0.37524 -0.1599 -0.36713 C -0.16441 -0.36158 -0.16597 -0.35278 -0.17049 -0.34676 C -0.17326 -0.33936 -0.17431 -0.33264 -0.17587 -0.32408 C -0.17639 -0.31389 -0.17656 -0.30371 -0.17726 -0.29352 C -0.1776 -0.28519 -0.1809 -0.27755 -0.1809 -0.26852 " pathEditMode="relative" rAng="0" ptsTypes="ffffffffffffffffffffffffffffffffffffffff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14167 C -0.00018 -0.18102 0.00451 -0.22315 -0.02327 -0.24699 C -0.02431 -0.24977 -0.02518 -0.25301 -0.02657 -0.25555 C -0.02796 -0.2581 -0.03021 -0.25949 -0.03143 -0.26204 C -0.0323 -0.26389 -0.03212 -0.26667 -0.03299 -0.26852 C -0.03542 -0.27338 -0.03924 -0.27616 -0.04271 -0.2794 C -0.04983 -0.29398 -0.06111 -0.30393 -0.07014 -0.31597 C -0.07153 -0.31782 -0.07188 -0.3206 -0.07327 -0.32222 C -0.07622 -0.32569 -0.08299 -0.33102 -0.08299 -0.33102 C -0.08976 -0.34444 -0.09254 -0.3537 -0.09584 -0.36967 C -0.09532 -0.38981 -0.09514 -0.40972 -0.09427 -0.42986 C -0.09375 -0.43958 -0.08698 -0.44954 -0.08143 -0.45555 C -0.06615 -0.47222 -0.05209 -0.47685 -0.03299 -0.4794 C 0.00625 -0.4787 0.04548 -0.47847 0.08472 -0.47708 C 0.0875 -0.47708 0.0901 -0.47546 0.09288 -0.475 C 0.13246 -0.46829 0.08333 -0.4787 0.12829 -0.46852 C 0.14097 -0.46551 0.16701 -0.46643 0.16701 -0.46643 " pathEditMode="relative" ptsTypes="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10555 C -0.04445 -0.10278 -0.05729 -0.09421 -0.07014 -0.08842 C -0.07813 -0.08472 -0.0842 -0.07801 -0.09271 -0.07546 C -0.11042 -0.07014 -0.14584 -0.07153 -0.154 -0.07129 C -0.15834 -0.07199 -0.17969 -0.07292 -0.18941 -0.07778 C -0.19931 -0.08264 -0.20591 -0.09491 -0.21528 -0.0993 C -0.22882 -0.11667 -0.24288 -0.13287 -0.25729 -0.14861 C -0.25903 -0.15046 -0.26042 -0.15324 -0.26216 -0.15509 C -0.26511 -0.15833 -0.26858 -0.16088 -0.2717 -0.16366 C -0.27327 -0.16504 -0.27656 -0.16805 -0.27656 -0.16782 C -0.279 -0.17268 -0.28229 -0.17639 -0.28472 -0.18102 C -0.28559 -0.18287 -0.28542 -0.18542 -0.28629 -0.18727 C -0.2882 -0.1919 -0.29063 -0.19583 -0.29271 -0.20023 C -0.29375 -0.20231 -0.29601 -0.20671 -0.29601 -0.20648 C -0.29879 -0.225 -0.30452 -0.24259 -0.30886 -0.26042 C -0.30799 -0.2993 -0.31111 -0.34792 -0.29757 -0.38518 C -0.29636 -0.39398 -0.29479 -0.40254 -0.29271 -0.41111 C -0.29219 -0.42245 -0.29202 -0.43403 -0.29115 -0.44537 C -0.28959 -0.46366 -0.27986 -0.47754 -0.27014 -0.48842 C -0.26216 -0.49722 -0.26893 -0.49329 -0.26042 -0.49699 C -0.24844 -0.50787 -0.26354 -0.49467 -0.24913 -0.50555 C -0.2474 -0.50694 -0.24427 -0.50995 -0.24427 -0.50972 " pathEditMode="relative" rAng="0" ptsTypes="fffffffffffffffffffff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4 -0.09051 C 0.04149 -0.11574 0.0434 -0.14676 0.03125 -0.16806 C 0.02813 -0.18102 0.03195 -0.16829 0.02309 -0.1831 C 0.01233 -0.20093 0.00504 -0.23079 -0.01076 -0.2412 C -0.0158 -0.25185 -0.03368 -0.26921 -0.04288 -0.27338 C -0.04618 -0.27778 -0.04844 -0.28357 -0.0526 -0.28634 C -0.06285 -0.29306 -0.07344 -0.30046 -0.08333 -0.30787 C -0.09288 -0.31505 -0.09392 -0.31736 -0.10417 -0.3206 C -0.11562 -0.33102 -0.10104 -0.31898 -0.11719 -0.32708 C -0.1191 -0.32801 -0.12031 -0.33056 -0.12205 -0.33148 C -0.12413 -0.33264 -0.12639 -0.33287 -0.12847 -0.33357 C -0.13524 -0.33819 -0.14236 -0.34352 -0.14948 -0.34653 C -0.16701 -0.36227 -0.19826 -0.35139 -0.21389 -0.35069 C -0.21649 -0.34838 -0.22344 -0.34259 -0.22517 -0.34005 C -0.22621 -0.33819 -0.22621 -0.33565 -0.22691 -0.33357 C -0.22969 -0.32616 -0.22986 -0.32732 -0.2349 -0.32292 C -0.24045 -0.30833 -0.24601 -0.29375 -0.24948 -0.27778 C -0.25174 -0.26713 -0.2526 -0.25671 -0.25746 -0.24769 C -0.25955 -0.23565 -0.26319 -0.225 -0.26875 -0.21528 C -0.27205 -0.20162 -0.27708 -0.19352 -0.2849 -0.1831 C -0.28628 -0.18125 -0.28663 -0.17824 -0.28819 -0.17662 C -0.2941 -0.17014 -0.30347 -0.16829 -0.31076 -0.16574 C -0.32743 -0.16644 -0.3441 -0.16667 -0.36076 -0.16806 C -0.36788 -0.16852 -0.37552 -0.17894 -0.3816 -0.1831 C -0.38819 -0.1875 -0.39583 -0.18982 -0.4026 -0.19375 C -0.41094 -0.19838 -0.41823 -0.20509 -0.42691 -0.2088 C -0.43559 -0.21713 -0.44392 -0.22685 -0.4526 -0.23472 C -0.46042 -0.25069 -0.4559 -0.24468 -0.46545 -0.25394 C -0.4691 -0.26111 -0.46875 -0.25787 -0.46875 -0.26273 " pathEditMode="relative" ptsTypes="fffffff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8658 C -0.00695 -0.08982 -0.00399 -0.08426 -0.00781 -0.07824 C -0.00886 -0.07639 -0.01094 -0.075 -0.01215 -0.07338 C -0.02014 -0.06227 -0.02535 -0.05371 -0.03837 -0.04908 C -0.04948 -0.03982 -0.06007 -0.04074 -0.07326 -0.03773 C -0.09566 -0.03218 -0.1184 -0.02824 -0.14132 -0.02639 C -0.16667 -0.01713 -0.23333 -0.02454 -0.24167 -0.02477 C -0.25017 -0.02639 -0.25764 -0.02963 -0.26632 -0.03125 C -0.26771 -0.03218 -0.2691 -0.03357 -0.27066 -0.03449 C -0.27257 -0.03519 -0.275 -0.03473 -0.27656 -0.03611 C -0.27951 -0.03889 -0.28021 -0.04375 -0.28247 -0.04746 C -0.28438 -0.05718 -0.28316 -0.06574 -0.2809 -0.075 C -0.27951 -0.12523 -0.28108 -0.11366 -0.275 -0.14491 C -0.27344 -0.15371 -0.27431 -0.16135 -0.26632 -0.16436 C -0.26233 -0.17061 -0.26129 -0.17616 -0.25764 -0.18218 C -0.25642 -0.18773 -0.25226 -0.19306 -0.25174 -0.19861 C -0.25139 -0.20278 -0.25174 -0.20718 -0.25174 -0.21135 " pathEditMode="relative" rAng="0" ptsTypes="fffffff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4745 L 0.00122 0.380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3 0.05787 L -0.07553 0.391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митрий Шостокови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4664"/>
            <a:ext cx="2300586" cy="26840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5616624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КАКОЕ  МУЗЫКАЛЬНОЕ ПРОИЗВЕДЕНИЕ                          НАПИСАЛ </a:t>
            </a:r>
          </a:p>
          <a:p>
            <a:r>
              <a:rPr lang="ru-RU" sz="4000" dirty="0" smtClean="0"/>
              <a:t>  Д</a:t>
            </a:r>
            <a:r>
              <a:rPr lang="ru-RU" sz="3200" dirty="0" smtClean="0"/>
              <a:t>МИТРИЙ  </a:t>
            </a:r>
            <a:r>
              <a:rPr lang="ru-RU" sz="4000" dirty="0" smtClean="0"/>
              <a:t>Ш</a:t>
            </a:r>
            <a:r>
              <a:rPr lang="ru-RU" sz="3200" dirty="0" smtClean="0"/>
              <a:t>ОСТАКОВИЧ ? </a:t>
            </a:r>
            <a:endParaRPr lang="ru-RU" sz="3200" dirty="0"/>
          </a:p>
        </p:txBody>
      </p:sp>
      <p:pic>
        <p:nvPicPr>
          <p:cNvPr id="5" name="малин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627784" y="3356992"/>
            <a:ext cx="1728192" cy="1728192"/>
          </a:xfrm>
          <a:prstGeom prst="rect">
            <a:avLst/>
          </a:prstGeom>
        </p:spPr>
      </p:pic>
      <p:sp>
        <p:nvSpPr>
          <p:cNvPr id="8" name="Управляющая кнопка: звук 7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7236296" y="5589240"/>
            <a:ext cx="898400" cy="898400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9" name="chimes.wav"/>
            </a:hlinkClick>
          </p:cNvPr>
          <p:cNvSpPr/>
          <p:nvPr/>
        </p:nvSpPr>
        <p:spPr>
          <a:xfrm>
            <a:off x="5076056" y="5589240"/>
            <a:ext cx="864096" cy="864096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звук 9">
            <a:hlinkClick r:id="" action="ppaction://noaction" highlightClick="1">
              <a:snd r:embed="rId9" name="chimes.wav"/>
            </a:hlinkClick>
          </p:cNvPr>
          <p:cNvSpPr/>
          <p:nvPr/>
        </p:nvSpPr>
        <p:spPr>
          <a:xfrm>
            <a:off x="2987824" y="5589240"/>
            <a:ext cx="864096" cy="864096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звук 10">
            <a:hlinkClick r:id="" action="ppaction://noaction" highlightClick="1">
              <a:snd r:embed="rId9" name="chimes.wav"/>
            </a:hlinkClick>
          </p:cNvPr>
          <p:cNvSpPr/>
          <p:nvPr/>
        </p:nvSpPr>
        <p:spPr>
          <a:xfrm>
            <a:off x="611560" y="5661248"/>
            <a:ext cx="936104" cy="792088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В траве сидел кузнечик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539552" y="3356992"/>
            <a:ext cx="1728192" cy="1728192"/>
          </a:xfrm>
          <a:prstGeom prst="rect">
            <a:avLst/>
          </a:prstGeom>
        </p:spPr>
      </p:pic>
      <p:pic>
        <p:nvPicPr>
          <p:cNvPr id="13" name="Песенка Умки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788024" y="3356992"/>
            <a:ext cx="1728000" cy="1728000"/>
          </a:xfrm>
          <a:prstGeom prst="rect">
            <a:avLst/>
          </a:prstGeom>
        </p:spPr>
      </p:pic>
      <p:pic>
        <p:nvPicPr>
          <p:cNvPr id="14" name="Танец кукол Дмитрий Шостакович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6948264" y="3356992"/>
            <a:ext cx="1728000" cy="17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9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5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356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Цель: </a:t>
            </a:r>
          </a:p>
          <a:p>
            <a:r>
              <a:rPr lang="ru-RU" sz="4000" dirty="0" smtClean="0"/>
              <a:t>создать условия для развития</a:t>
            </a:r>
          </a:p>
          <a:p>
            <a:r>
              <a:rPr lang="ru-RU" sz="4000" dirty="0" smtClean="0"/>
              <a:t>познавательного интереса у детей старшего дошкольного возраста к</a:t>
            </a:r>
          </a:p>
          <a:p>
            <a:r>
              <a:rPr lang="ru-RU" sz="4000" dirty="0" smtClean="0"/>
              <a:t>достопримечательностям и объектам </a:t>
            </a:r>
          </a:p>
          <a:p>
            <a:r>
              <a:rPr lang="ru-RU" sz="4000" dirty="0" smtClean="0"/>
              <a:t>инфраструктуры Выборгского района</a:t>
            </a:r>
          </a:p>
          <a:p>
            <a:r>
              <a:rPr lang="ru-RU" sz="4000" dirty="0" smtClean="0"/>
              <a:t>с помощью игровых заданий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ballet-doll-01.jpg"/>
          <p:cNvPicPr>
            <a:picLocks noChangeAspect="1" noChangeArrowheads="1"/>
          </p:cNvPicPr>
          <p:nvPr/>
        </p:nvPicPr>
        <p:blipFill>
          <a:blip r:embed="rId2" cstate="print"/>
          <a:srcRect l="17391" r="14976"/>
          <a:stretch>
            <a:fillRect/>
          </a:stretch>
        </p:blipFill>
        <p:spPr bwMode="auto">
          <a:xfrm>
            <a:off x="1187624" y="1628800"/>
            <a:ext cx="2520280" cy="4896544"/>
          </a:xfrm>
          <a:prstGeom prst="rect">
            <a:avLst/>
          </a:prstGeom>
          <a:noFill/>
        </p:spPr>
      </p:pic>
      <p:pic>
        <p:nvPicPr>
          <p:cNvPr id="5123" name="Picture 3" descr="F:\ballet-doll-01.jpg"/>
          <p:cNvPicPr>
            <a:picLocks noChangeAspect="1" noChangeArrowheads="1"/>
          </p:cNvPicPr>
          <p:nvPr/>
        </p:nvPicPr>
        <p:blipFill>
          <a:blip r:embed="rId2" cstate="print"/>
          <a:srcRect l="17482" r="20361" b="937"/>
          <a:stretch>
            <a:fillRect/>
          </a:stretch>
        </p:blipFill>
        <p:spPr bwMode="auto">
          <a:xfrm>
            <a:off x="3635896" y="1628800"/>
            <a:ext cx="2304256" cy="4896544"/>
          </a:xfrm>
          <a:prstGeom prst="rect">
            <a:avLst/>
          </a:prstGeom>
          <a:noFill/>
        </p:spPr>
      </p:pic>
      <p:pic>
        <p:nvPicPr>
          <p:cNvPr id="5124" name="Picture 4" descr="F:\ballet-doll-01.jpg"/>
          <p:cNvPicPr>
            <a:picLocks noChangeAspect="1" noChangeArrowheads="1"/>
          </p:cNvPicPr>
          <p:nvPr/>
        </p:nvPicPr>
        <p:blipFill>
          <a:blip r:embed="rId2" cstate="print"/>
          <a:srcRect l="17981" r="20328"/>
          <a:stretch>
            <a:fillRect/>
          </a:stretch>
        </p:blipFill>
        <p:spPr bwMode="auto">
          <a:xfrm>
            <a:off x="5940152" y="1628800"/>
            <a:ext cx="2232248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6409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4000" dirty="0" smtClean="0"/>
              <a:t> </a:t>
            </a:r>
            <a:r>
              <a:rPr lang="ru-RU" sz="3600" dirty="0" smtClean="0"/>
              <a:t>« ТАНЕЦ   КУКОЛ » </a:t>
            </a:r>
            <a:r>
              <a:rPr lang="ru-RU" sz="2000" dirty="0" smtClean="0"/>
              <a:t>- </a:t>
            </a:r>
            <a:r>
              <a:rPr lang="ru-RU" sz="2400" b="1" dirty="0" smtClean="0"/>
              <a:t>МУЗЫКАЛЬНОЕ   ПРОИЗВЕДЕНИЕ                    ДМИТРИЯ   ШОСТАКОВИЧА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30125_16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620688"/>
            <a:ext cx="598875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ЧТО НАХОДИТСЯ В ЭТОМ ДОМЕ?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2699792" y="3284984"/>
            <a:ext cx="3600400" cy="3168352"/>
          </a:xfrm>
          <a:prstGeom prst="irregularSeal2">
            <a:avLst/>
          </a:prstGeom>
          <a:solidFill>
            <a:srgbClr val="99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188640"/>
            <a:ext cx="181011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ПОДСКАЗКА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Улыбающееся лицо 8">
            <a:hlinkClick r:id="rId3" action="ppaction://hlinksldjump"/>
          </p:cNvPr>
          <p:cNvSpPr/>
          <p:nvPr/>
        </p:nvSpPr>
        <p:spPr>
          <a:xfrm>
            <a:off x="7956376" y="1124744"/>
            <a:ext cx="792088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6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642910" y="2857496"/>
            <a:ext cx="5029833" cy="3772375"/>
          </a:xfrm>
          <a:prstGeom prst="rect">
            <a:avLst/>
          </a:prstGeom>
        </p:spPr>
      </p:pic>
      <p:pic>
        <p:nvPicPr>
          <p:cNvPr id="8" name="Рисунок 7" descr="imgh1225785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7092280" y="404664"/>
            <a:ext cx="16254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isateli_19_10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6215074" y="2214554"/>
            <a:ext cx="172112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826_18231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7358082" y="4071942"/>
            <a:ext cx="151685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артинка 23 из 6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500042"/>
            <a:ext cx="1962457" cy="2695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548680" y="11247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332640" y="3199041"/>
            <a:ext cx="42484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5400000">
            <a:off x="1349642" y="-369422"/>
            <a:ext cx="6480720" cy="7668852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Снаружи смотришь –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дом, как дом,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Но нет жильцов обычных в нём,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нём книги интересные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Стоят рядами тесными.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 длинных полках  вдоль стены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Собрались сказки старины,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 Черномор, и царь Гвидон,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 добрый дед Мазай…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Как называют этот дом?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Попробуй, угадай!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F80jHgCaM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" y="552450"/>
            <a:ext cx="7670800" cy="575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7DC8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 rot="20382708">
            <a:off x="2079386" y="929414"/>
            <a:ext cx="2252963" cy="2639385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16200000">
            <a:off x="804771" y="2371693"/>
            <a:ext cx="2252963" cy="2639385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734052">
            <a:off x="2089766" y="3853764"/>
            <a:ext cx="2252963" cy="26393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6722855">
            <a:off x="4155456" y="3288754"/>
            <a:ext cx="2252963" cy="26393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3325405">
            <a:off x="4091278" y="1265472"/>
            <a:ext cx="2252963" cy="26393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843808" y="2492896"/>
            <a:ext cx="1872208" cy="18722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27089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31409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37890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357301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3068960"/>
            <a:ext cx="825104" cy="1008112"/>
          </a:xfrm>
          <a:prstGeom prst="rect">
            <a:avLst/>
          </a:prstGeom>
          <a:noFill/>
        </p:spPr>
        <p:txBody>
          <a:bodyPr wrap="none" rtlCol="0">
            <a:prstTxWarp prst="textFadeLeft">
              <a:avLst>
                <a:gd name="adj" fmla="val 23261"/>
              </a:avLst>
            </a:prstTxWarp>
            <a:spAutoFit/>
          </a:bodyPr>
          <a:lstStyle/>
          <a:p>
            <a:r>
              <a:rPr lang="ru-RU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endParaRPr lang="ru-RU" sz="3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716016" y="1916832"/>
            <a:ext cx="936104" cy="108012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771800" y="4797152"/>
            <a:ext cx="869082" cy="982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fromWordArt="1">
            <a:prstTxWarp prst="textSlantUp">
              <a:avLst>
                <a:gd name="adj" fmla="val 224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699792" y="1484784"/>
            <a:ext cx="800348" cy="8828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7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Е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256" y="5949280"/>
            <a:ext cx="19784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ПРОВЕРЬ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88640"/>
            <a:ext cx="87000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СОБЕРИТЕ  БУКВЫ  ПО ПОРЯДКУ  И  СОСТАВЬТЕ СЛОВО</a:t>
            </a:r>
            <a:endParaRPr lang="ru-RU" sz="28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4005064"/>
            <a:ext cx="936104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5400" b="1" cap="none" spc="50" dirty="0">
              <a:ln w="11430"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02616 L 0.26389 -0.131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63212 -0.125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05254 L 0.48785 -0.229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49966 0.45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27969 0.23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26" grpId="0"/>
      <p:bldP spid="1027" grpId="0"/>
      <p:bldP spid="1028" grpId="0"/>
      <p:bldP spid="24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узей на Болотной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b="8316"/>
          <a:stretch>
            <a:fillRect/>
          </a:stretch>
        </p:blipFill>
        <p:spPr>
          <a:xfrm>
            <a:off x="755576" y="188640"/>
            <a:ext cx="7735006" cy="471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229200"/>
            <a:ext cx="8676456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</a:t>
            </a:r>
            <a:r>
              <a:rPr lang="ru-RU" sz="2400" b="1" dirty="0" smtClean="0"/>
              <a:t>ЕТСКИЙ МУЗЕЙНЫЙ ЦЕНТР ИСТОРИЧЕСКОГО ВОСПИТАНИЯ </a:t>
            </a:r>
            <a:endParaRPr lang="ru-RU" sz="2800" b="1" dirty="0" smtClean="0"/>
          </a:p>
          <a:p>
            <a:pPr algn="ctr"/>
            <a:r>
              <a:rPr lang="ru-RU" sz="2800" dirty="0" smtClean="0"/>
              <a:t>на Болотной, 13 знакомит детей с историей России и устройством быта прошлых лет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293096"/>
            <a:ext cx="156036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hlinkClick r:id="rId3"/>
              </a:rPr>
              <a:t>САЙТ МУЗЕЯ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5667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 РЕШИТЕ ПРИМЕРЫ И ПРОЧИТАЙТЕ СЛОВО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268760"/>
          <a:ext cx="7272810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</a:tblGrid>
              <a:tr h="61206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8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12687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9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4328" y="126876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1844824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1844824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1844824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1844824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1920" y="1844824"/>
            <a:ext cx="63350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1844824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1844824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6176" y="1844824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6256" y="184482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6336" y="1844824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4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2924944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 – 2 =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71600" y="3573016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 + 3 =</a:t>
            </a:r>
            <a:endParaRPr lang="ru-RU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71600" y="4221088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 – 2 =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71600" y="4941168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 – 1 =</a:t>
            </a:r>
            <a:endParaRPr lang="ru-RU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71600" y="5589240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 + 3 =</a:t>
            </a:r>
            <a:endParaRPr lang="ru-RU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699792" y="29249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99792" y="357301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699792" y="42210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699792" y="49411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99792" y="55892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220072" y="270892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64088" y="3356992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64088" y="4005064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4581128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92080" y="522920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79912" y="2852936"/>
            <a:ext cx="915122" cy="374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r>
              <a:rPr lang="ru-RU" sz="4000" b="1" dirty="0" smtClean="0"/>
              <a:t>МЕТРО</a:t>
            </a:r>
            <a:endParaRPr lang="ru-RU" sz="4000" b="1" dirty="0"/>
          </a:p>
        </p:txBody>
      </p:sp>
      <p:pic>
        <p:nvPicPr>
          <p:cNvPr id="46" name="Рисунок 45" descr="20130123_11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635896" cy="272692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732240" y="5949280"/>
            <a:ext cx="19784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ПРОВЕРЬ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Выборгская (2).jpg"/>
          <p:cNvPicPr>
            <a:picLocks noChangeAspect="1" noChangeArrowheads="1"/>
          </p:cNvPicPr>
          <p:nvPr/>
        </p:nvPicPr>
        <p:blipFill>
          <a:blip r:embed="rId2" cstate="print"/>
          <a:srcRect r="8176"/>
          <a:stretch>
            <a:fillRect/>
          </a:stretch>
        </p:blipFill>
        <p:spPr bwMode="auto">
          <a:xfrm>
            <a:off x="3635896" y="188640"/>
            <a:ext cx="2160240" cy="1567174"/>
          </a:xfrm>
          <a:prstGeom prst="rect">
            <a:avLst/>
          </a:prstGeom>
          <a:noFill/>
        </p:spPr>
      </p:pic>
      <p:pic>
        <p:nvPicPr>
          <p:cNvPr id="1027" name="Picture 3" descr="E:\Desktop\Лесна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301676" cy="1538521"/>
          </a:xfrm>
          <a:prstGeom prst="rect">
            <a:avLst/>
          </a:prstGeom>
          <a:noFill/>
        </p:spPr>
      </p:pic>
      <p:pic>
        <p:nvPicPr>
          <p:cNvPr id="1028" name="Picture 4" descr="F:\pan_92102.jpg"/>
          <p:cNvPicPr>
            <a:picLocks noChangeAspect="1" noChangeArrowheads="1"/>
          </p:cNvPicPr>
          <p:nvPr/>
        </p:nvPicPr>
        <p:blipFill>
          <a:blip r:embed="rId4" cstate="print"/>
          <a:srcRect l="6250" b="7188"/>
          <a:stretch>
            <a:fillRect/>
          </a:stretch>
        </p:blipFill>
        <p:spPr bwMode="auto">
          <a:xfrm>
            <a:off x="6732240" y="692696"/>
            <a:ext cx="2160240" cy="1440160"/>
          </a:xfrm>
          <a:prstGeom prst="rect">
            <a:avLst/>
          </a:prstGeom>
          <a:noFill/>
        </p:spPr>
      </p:pic>
      <p:pic>
        <p:nvPicPr>
          <p:cNvPr id="1029" name="Picture 5" descr="E:\Desktop\порнас.jpg"/>
          <p:cNvPicPr>
            <a:picLocks noChangeAspect="1" noChangeArrowheads="1"/>
          </p:cNvPicPr>
          <p:nvPr/>
        </p:nvPicPr>
        <p:blipFill>
          <a:blip r:embed="rId5" cstate="print"/>
          <a:srcRect t="8990"/>
          <a:stretch>
            <a:fillRect/>
          </a:stretch>
        </p:blipFill>
        <p:spPr bwMode="auto">
          <a:xfrm>
            <a:off x="395536" y="692696"/>
            <a:ext cx="2232248" cy="1458007"/>
          </a:xfrm>
          <a:prstGeom prst="rect">
            <a:avLst/>
          </a:prstGeom>
          <a:noFill/>
        </p:spPr>
      </p:pic>
      <p:pic>
        <p:nvPicPr>
          <p:cNvPr id="1030" name="Picture 6" descr="F:\%d0%bf%d0%b0%d1%80%d0%ba%20%d0%bf%d0%be%d0%b1%d0%b5%d0%b4%d1%8b-s-700x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581128"/>
            <a:ext cx="2179509" cy="1512168"/>
          </a:xfrm>
          <a:prstGeom prst="rect">
            <a:avLst/>
          </a:prstGeom>
          <a:noFill/>
        </p:spPr>
      </p:pic>
      <p:pic>
        <p:nvPicPr>
          <p:cNvPr id="1032" name="Picture 8" descr="E:\Desktop\просвеще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97152"/>
            <a:ext cx="2376264" cy="1573193"/>
          </a:xfrm>
          <a:prstGeom prst="rect">
            <a:avLst/>
          </a:prstGeom>
          <a:noFill/>
        </p:spPr>
      </p:pic>
      <p:pic>
        <p:nvPicPr>
          <p:cNvPr id="1033" name="Picture 9" descr="E:\Desktop\озер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725144"/>
            <a:ext cx="2187415" cy="1588096"/>
          </a:xfrm>
          <a:prstGeom prst="rect">
            <a:avLst/>
          </a:prstGeom>
          <a:noFill/>
        </p:spPr>
      </p:pic>
      <p:pic>
        <p:nvPicPr>
          <p:cNvPr id="1034" name="Picture 10" descr="E:\Desktop\площадь восста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636912"/>
            <a:ext cx="2151608" cy="16208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43808" y="2420888"/>
            <a:ext cx="360039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Ы Б Е Р И Т Е</a:t>
            </a:r>
          </a:p>
          <a:p>
            <a:pPr algn="ctr"/>
            <a:r>
              <a:rPr lang="ru-RU" sz="2400" b="1" dirty="0" smtClean="0"/>
              <a:t>С Т А Н Ц И И  М Е Т Р О</a:t>
            </a:r>
            <a:br>
              <a:rPr lang="ru-RU" sz="2400" b="1" dirty="0" smtClean="0"/>
            </a:br>
            <a:r>
              <a:rPr lang="ru-RU" sz="2400" b="1" dirty="0" smtClean="0"/>
              <a:t>В Ы Б О Р Г С К О Г О</a:t>
            </a:r>
            <a:br>
              <a:rPr lang="ru-RU" sz="2400" b="1" dirty="0" smtClean="0"/>
            </a:br>
            <a:r>
              <a:rPr lang="ru-RU" sz="2400" b="1" dirty="0" smtClean="0"/>
              <a:t>Р А Й О Н А</a:t>
            </a:r>
            <a:endParaRPr lang="ru-RU" sz="2400" b="1" dirty="0"/>
          </a:p>
        </p:txBody>
      </p:sp>
      <p:sp>
        <p:nvSpPr>
          <p:cNvPr id="11" name="Улыбающееся лицо 10">
            <a:hlinkClick r:id="rId10" action="ppaction://hlinksldjump"/>
          </p:cNvPr>
          <p:cNvSpPr/>
          <p:nvPr/>
        </p:nvSpPr>
        <p:spPr>
          <a:xfrm>
            <a:off x="179512" y="404664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лыбающееся лицо 11">
            <a:hlinkClick r:id="rId10" action="ppaction://hlinksldjump"/>
          </p:cNvPr>
          <p:cNvSpPr/>
          <p:nvPr/>
        </p:nvSpPr>
        <p:spPr>
          <a:xfrm>
            <a:off x="179512" y="234888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Улыбающееся лицо 12">
            <a:hlinkClick r:id="rId10" action="ppaction://hlinksldjump"/>
          </p:cNvPr>
          <p:cNvSpPr/>
          <p:nvPr/>
        </p:nvSpPr>
        <p:spPr>
          <a:xfrm>
            <a:off x="179512" y="4581128"/>
            <a:ext cx="576064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лыбающееся лицо 14">
            <a:hlinkClick r:id="rId10" action="ppaction://hlinksldjump"/>
          </p:cNvPr>
          <p:cNvSpPr/>
          <p:nvPr/>
        </p:nvSpPr>
        <p:spPr>
          <a:xfrm>
            <a:off x="5580112" y="0"/>
            <a:ext cx="576064" cy="54868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лыбающееся лицо 15">
            <a:hlinkClick r:id="rId10" action="ppaction://hlinksldjump"/>
          </p:cNvPr>
          <p:cNvSpPr/>
          <p:nvPr/>
        </p:nvSpPr>
        <p:spPr>
          <a:xfrm>
            <a:off x="5436096" y="4653136"/>
            <a:ext cx="576064" cy="576064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лыбающееся лицо 16">
            <a:hlinkClick r:id="rId10" action="ppaction://hlinksldjump"/>
          </p:cNvPr>
          <p:cNvSpPr/>
          <p:nvPr/>
        </p:nvSpPr>
        <p:spPr>
          <a:xfrm>
            <a:off x="8388424" y="33265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лыбающееся лицо 17">
            <a:hlinkClick r:id="rId11" action="ppaction://hlinksldjump"/>
          </p:cNvPr>
          <p:cNvSpPr/>
          <p:nvPr/>
        </p:nvSpPr>
        <p:spPr>
          <a:xfrm>
            <a:off x="8388424" y="2348880"/>
            <a:ext cx="576064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лыбающееся лицо 18">
            <a:hlinkClick r:id="rId11" action="ppaction://hlinksldjump"/>
          </p:cNvPr>
          <p:cNvSpPr/>
          <p:nvPr/>
        </p:nvSpPr>
        <p:spPr>
          <a:xfrm>
            <a:off x="8388424" y="4509120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24128" y="6237312"/>
            <a:ext cx="275363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Вспомните их названия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500042"/>
            <a:ext cx="324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2428868"/>
            <a:ext cx="3129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4572008"/>
            <a:ext cx="3145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0"/>
            <a:ext cx="2840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Г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44013" y="4500570"/>
            <a:ext cx="3401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001024" y="428604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001024" y="2428868"/>
            <a:ext cx="3770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Ж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001024" y="4429132"/>
            <a:ext cx="2952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З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Выборгская (2).jpg"/>
          <p:cNvPicPr>
            <a:picLocks noChangeAspect="1" noChangeArrowheads="1"/>
          </p:cNvPicPr>
          <p:nvPr/>
        </p:nvPicPr>
        <p:blipFill>
          <a:blip r:embed="rId2" cstate="print"/>
          <a:srcRect r="8176"/>
          <a:stretch>
            <a:fillRect/>
          </a:stretch>
        </p:blipFill>
        <p:spPr bwMode="auto">
          <a:xfrm>
            <a:off x="6660232" y="4149080"/>
            <a:ext cx="2160240" cy="1567174"/>
          </a:xfrm>
          <a:prstGeom prst="rect">
            <a:avLst/>
          </a:prstGeom>
          <a:noFill/>
        </p:spPr>
      </p:pic>
      <p:pic>
        <p:nvPicPr>
          <p:cNvPr id="1027" name="Picture 3" descr="E:\Desktop\Лесна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301676" cy="1538521"/>
          </a:xfrm>
          <a:prstGeom prst="rect">
            <a:avLst/>
          </a:prstGeom>
          <a:noFill/>
        </p:spPr>
      </p:pic>
      <p:pic>
        <p:nvPicPr>
          <p:cNvPr id="1028" name="Picture 4" descr="F:\pan_92102.jpg"/>
          <p:cNvPicPr>
            <a:picLocks noChangeAspect="1" noChangeArrowheads="1"/>
          </p:cNvPicPr>
          <p:nvPr/>
        </p:nvPicPr>
        <p:blipFill>
          <a:blip r:embed="rId4" cstate="print"/>
          <a:srcRect l="6250" b="7188"/>
          <a:stretch>
            <a:fillRect/>
          </a:stretch>
        </p:blipFill>
        <p:spPr bwMode="auto">
          <a:xfrm>
            <a:off x="6516216" y="1412776"/>
            <a:ext cx="2160240" cy="1512168"/>
          </a:xfrm>
          <a:prstGeom prst="rect">
            <a:avLst/>
          </a:prstGeom>
          <a:noFill/>
        </p:spPr>
      </p:pic>
      <p:pic>
        <p:nvPicPr>
          <p:cNvPr id="1029" name="Picture 5" descr="E:\Desktop\порнас.jpg"/>
          <p:cNvPicPr>
            <a:picLocks noChangeAspect="1" noChangeArrowheads="1"/>
          </p:cNvPicPr>
          <p:nvPr/>
        </p:nvPicPr>
        <p:blipFill>
          <a:blip r:embed="rId5" cstate="print"/>
          <a:srcRect t="8990"/>
          <a:stretch>
            <a:fillRect/>
          </a:stretch>
        </p:blipFill>
        <p:spPr bwMode="auto">
          <a:xfrm>
            <a:off x="3563888" y="1700808"/>
            <a:ext cx="2232248" cy="1458007"/>
          </a:xfrm>
          <a:prstGeom prst="rect">
            <a:avLst/>
          </a:prstGeom>
          <a:noFill/>
        </p:spPr>
      </p:pic>
      <p:pic>
        <p:nvPicPr>
          <p:cNvPr id="1032" name="Picture 8" descr="E:\Desktop\просвеще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293096"/>
            <a:ext cx="2376264" cy="1573193"/>
          </a:xfrm>
          <a:prstGeom prst="rect">
            <a:avLst/>
          </a:prstGeom>
          <a:noFill/>
        </p:spPr>
      </p:pic>
      <p:pic>
        <p:nvPicPr>
          <p:cNvPr id="1033" name="Picture 9" descr="E:\Desktop\озер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77072"/>
            <a:ext cx="2259423" cy="15880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87624" y="260648"/>
            <a:ext cx="66967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 Т А Н Ц И И    М Е Т Р О</a:t>
            </a:r>
          </a:p>
          <a:p>
            <a:pPr algn="ctr"/>
            <a:r>
              <a:rPr lang="ru-RU" sz="2800" b="1" dirty="0" smtClean="0"/>
              <a:t>В Ы Б О Р Г С К О Г О   Р А Й О Н 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4005" y="5877272"/>
            <a:ext cx="16473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Станция метро</a:t>
            </a:r>
          </a:p>
          <a:p>
            <a:pPr algn="ctr"/>
            <a:r>
              <a:rPr lang="ru-RU" dirty="0" smtClean="0"/>
              <a:t> ОЗЕРКИ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9" y="3284984"/>
            <a:ext cx="17002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Станция метро </a:t>
            </a:r>
          </a:p>
          <a:p>
            <a:pPr algn="ctr"/>
            <a:r>
              <a:rPr lang="ru-RU" dirty="0" smtClean="0"/>
              <a:t>ПАРНАС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2996952"/>
            <a:ext cx="1800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Станция метро</a:t>
            </a:r>
          </a:p>
          <a:p>
            <a:pPr algn="ctr"/>
            <a:r>
              <a:rPr lang="ru-RU" dirty="0" smtClean="0"/>
              <a:t> ЛЕСНАЯ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5949280"/>
            <a:ext cx="32489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Станция метро </a:t>
            </a:r>
          </a:p>
          <a:p>
            <a:pPr algn="ctr"/>
            <a:r>
              <a:rPr lang="ru-RU" dirty="0" smtClean="0"/>
              <a:t>ПРОСПЕКТ ПРОСВЕЩЕНИЯ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04248" y="3068960"/>
            <a:ext cx="16473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Станция метро</a:t>
            </a:r>
          </a:p>
          <a:p>
            <a:pPr algn="ctr"/>
            <a:r>
              <a:rPr lang="ru-RU" dirty="0" smtClean="0"/>
              <a:t> УДЕЛЬНАЯ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5949280"/>
            <a:ext cx="16473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Станция метро</a:t>
            </a:r>
          </a:p>
          <a:p>
            <a:r>
              <a:rPr lang="ru-RU" dirty="0" smtClean="0"/>
              <a:t> ВЫБОРГСКАЯ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214290"/>
            <a:ext cx="425648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ОТГАДАЙТЕ ЗАГАДКУ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1214422"/>
            <a:ext cx="7992888" cy="3524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ЧЕРЕЗ РЕЧКУ ПОПЕРЁК</a:t>
            </a:r>
            <a:br>
              <a:rPr lang="ru-RU" sz="5400" b="1" dirty="0" smtClean="0"/>
            </a:br>
            <a:r>
              <a:rPr lang="ru-RU" sz="5400" b="1" dirty="0" smtClean="0"/>
              <a:t>ВЕЛИКАН БЕТОННЫЙ ЛЁГ </a:t>
            </a:r>
          </a:p>
          <a:p>
            <a:pPr algn="ctr"/>
            <a:r>
              <a:rPr lang="ru-RU" sz="11500" b="1" dirty="0" smtClean="0">
                <a:solidFill>
                  <a:srgbClr val="FF0000"/>
                </a:solidFill>
              </a:rPr>
              <a:t>?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yaroslavl-bridge-P7216820.jpg"/>
          <p:cNvPicPr>
            <a:picLocks noChangeAspect="1"/>
          </p:cNvPicPr>
          <p:nvPr/>
        </p:nvPicPr>
        <p:blipFill>
          <a:blip r:embed="rId2" cstate="print"/>
          <a:srcRect l="14843"/>
          <a:stretch>
            <a:fillRect/>
          </a:stretch>
        </p:blipFill>
        <p:spPr>
          <a:xfrm>
            <a:off x="1357290" y="2928934"/>
            <a:ext cx="6500858" cy="38017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а Выб.р-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-1"/>
            <a:ext cx="3635896" cy="4049921"/>
          </a:xfrm>
          <a:prstGeom prst="rect">
            <a:avLst/>
          </a:prstGeom>
        </p:spPr>
      </p:pic>
      <p:pic>
        <p:nvPicPr>
          <p:cNvPr id="2" name="Рисунок 1" descr="karta_spb_1.jpg"/>
          <p:cNvPicPr>
            <a:picLocks noChangeAspect="1"/>
          </p:cNvPicPr>
          <p:nvPr/>
        </p:nvPicPr>
        <p:blipFill>
          <a:blip r:embed="rId3" cstate="print"/>
          <a:srcRect l="2766" r="2937"/>
          <a:stretch>
            <a:fillRect/>
          </a:stretch>
        </p:blipFill>
        <p:spPr>
          <a:xfrm>
            <a:off x="0" y="1559644"/>
            <a:ext cx="6120680" cy="5298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36958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Санкт-Петербурге </a:t>
            </a:r>
          </a:p>
          <a:p>
            <a:r>
              <a:rPr lang="ru-RU" sz="3200" dirty="0" smtClean="0"/>
              <a:t>     17 районов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4293096"/>
            <a:ext cx="1864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410300</a:t>
            </a:r>
          </a:p>
          <a:p>
            <a:r>
              <a:rPr lang="ru-RU" sz="3600" dirty="0" smtClean="0"/>
              <a:t>жителей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75656" y="188640"/>
            <a:ext cx="64161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МОСТЫ ВЫБОРГСКОГО РАЙОНА</a:t>
            </a:r>
            <a:endParaRPr lang="ru-RU" sz="3600" dirty="0"/>
          </a:p>
        </p:txBody>
      </p:sp>
      <p:pic>
        <p:nvPicPr>
          <p:cNvPr id="9" name="Рисунок 8" descr="кантемировский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r="4210"/>
          <a:stretch>
            <a:fillRect/>
          </a:stretch>
        </p:blipFill>
        <p:spPr>
          <a:xfrm>
            <a:off x="4860032" y="980728"/>
            <a:ext cx="3816424" cy="2016224"/>
          </a:xfrm>
          <a:prstGeom prst="rect">
            <a:avLst/>
          </a:prstGeom>
        </p:spPr>
      </p:pic>
      <p:pic>
        <p:nvPicPr>
          <p:cNvPr id="10" name="Рисунок 9" descr="гренадерский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3704" b="26066"/>
          <a:stretch>
            <a:fillRect/>
          </a:stretch>
        </p:blipFill>
        <p:spPr>
          <a:xfrm>
            <a:off x="467544" y="3933056"/>
            <a:ext cx="3744416" cy="2160240"/>
          </a:xfrm>
          <a:prstGeom prst="rect">
            <a:avLst/>
          </a:prstGeom>
        </p:spPr>
      </p:pic>
      <p:pic>
        <p:nvPicPr>
          <p:cNvPr id="11" name="Рисунок 10" descr="литейный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95536" y="980728"/>
            <a:ext cx="3852466" cy="1977192"/>
          </a:xfrm>
          <a:prstGeom prst="rect">
            <a:avLst/>
          </a:prstGeom>
        </p:spPr>
      </p:pic>
      <p:pic>
        <p:nvPicPr>
          <p:cNvPr id="12" name="Рисунок 11" descr="сампсониевский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t="9281" b="15120"/>
          <a:stretch>
            <a:fillRect/>
          </a:stretch>
        </p:blipFill>
        <p:spPr>
          <a:xfrm>
            <a:off x="4860032" y="3933056"/>
            <a:ext cx="3810000" cy="2160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84" y="3068960"/>
            <a:ext cx="29370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ЛИТЕЙНЫЙ МОСТ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6165304"/>
            <a:ext cx="35637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ГРЕНАДЁРСКИЙ МОСТ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3068960"/>
            <a:ext cx="415870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КАНТЕМИРОВСКИЙ МОСТ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6165304"/>
            <a:ext cx="420679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САМПСОНИЕВСКИЙ МОСТ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увалово - Озерки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099" y="0"/>
            <a:ext cx="9220199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2132856"/>
          <a:ext cx="6096000" cy="444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283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87824" y="242088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2780928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Ы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31409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350100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3861048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4293096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4653136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501317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5373216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87824" y="58052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Й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332656"/>
            <a:ext cx="529927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 НАЙДИТЕ КАЖДОМУ СЛОВУ </a:t>
            </a:r>
            <a:br>
              <a:rPr lang="ru-RU" sz="3200" dirty="0" smtClean="0"/>
            </a:br>
            <a:r>
              <a:rPr lang="ru-RU" sz="3200" dirty="0" smtClean="0"/>
              <a:t>СВОЁ МЕСТО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836712"/>
            <a:ext cx="25266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/>
              <a:t>БИБЛИОТЕКА</a:t>
            </a:r>
          </a:p>
          <a:p>
            <a:pPr algn="r"/>
            <a:r>
              <a:rPr lang="ru-RU" sz="3200" dirty="0" smtClean="0"/>
              <a:t>ПАМЯТНИКИ</a:t>
            </a:r>
            <a:br>
              <a:rPr lang="ru-RU" sz="3200" dirty="0" smtClean="0"/>
            </a:br>
            <a:r>
              <a:rPr lang="ru-RU" sz="3200" dirty="0" smtClean="0"/>
              <a:t>МУЗЕЙ</a:t>
            </a:r>
            <a:br>
              <a:rPr lang="ru-RU" sz="3200" dirty="0" smtClean="0"/>
            </a:br>
            <a:r>
              <a:rPr lang="ru-RU" sz="3200" dirty="0" smtClean="0"/>
              <a:t>СОСНОВКА</a:t>
            </a:r>
            <a:br>
              <a:rPr lang="ru-RU" sz="3200" dirty="0" smtClean="0"/>
            </a:br>
            <a:r>
              <a:rPr lang="ru-RU" sz="3200" dirty="0" smtClean="0"/>
              <a:t>УЛИЦЫ</a:t>
            </a:r>
            <a:br>
              <a:rPr lang="ru-RU" sz="3200" dirty="0" smtClean="0"/>
            </a:br>
            <a:r>
              <a:rPr lang="ru-RU" sz="3200" dirty="0" smtClean="0"/>
              <a:t>ОЗЕРКИ</a:t>
            </a:r>
            <a:br>
              <a:rPr lang="ru-RU" sz="3200" dirty="0" smtClean="0"/>
            </a:br>
            <a:r>
              <a:rPr lang="ru-RU" sz="3200" dirty="0" smtClean="0"/>
              <a:t>МЕТРО</a:t>
            </a:r>
            <a:br>
              <a:rPr lang="ru-RU" sz="3200" dirty="0" smtClean="0"/>
            </a:br>
            <a:r>
              <a:rPr lang="ru-RU" sz="3200" dirty="0" smtClean="0"/>
              <a:t>РАЙОН</a:t>
            </a:r>
            <a:br>
              <a:rPr lang="ru-RU" sz="3200" dirty="0" smtClean="0"/>
            </a:br>
            <a:r>
              <a:rPr lang="ru-RU" sz="3200" dirty="0" smtClean="0"/>
              <a:t>ГОРА</a:t>
            </a:r>
            <a:br>
              <a:rPr lang="ru-RU" sz="3200" dirty="0" smtClean="0"/>
            </a:br>
            <a:r>
              <a:rPr lang="ru-RU" sz="3200" dirty="0" smtClean="0"/>
              <a:t>МОСТЫ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092280" y="6021288"/>
            <a:ext cx="1776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ПРОВЕРЬ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увалово - Озерки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099" y="0"/>
            <a:ext cx="9220199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2132856"/>
          <a:ext cx="6096000" cy="44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283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9552" y="332656"/>
            <a:ext cx="529927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 НАЙДИТЕ КАЖДОМУ СЛОВУ </a:t>
            </a:r>
            <a:br>
              <a:rPr lang="ru-RU" sz="3200" dirty="0" smtClean="0"/>
            </a:br>
            <a:r>
              <a:rPr lang="ru-RU" sz="3200" dirty="0" smtClean="0"/>
              <a:t>СВОЁ МЕСТО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444208" y="1484784"/>
            <a:ext cx="25266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/>
              <a:t>БИБЛИОТЕКА</a:t>
            </a:r>
          </a:p>
          <a:p>
            <a:pPr algn="r"/>
            <a:r>
              <a:rPr lang="ru-RU" sz="3200" dirty="0" smtClean="0"/>
              <a:t>ПАМЯТНИКИ</a:t>
            </a:r>
            <a:br>
              <a:rPr lang="ru-RU" sz="3200" dirty="0" smtClean="0"/>
            </a:br>
            <a:r>
              <a:rPr lang="ru-RU" sz="3200" dirty="0" smtClean="0"/>
              <a:t>МУЗЕЙ</a:t>
            </a:r>
            <a:br>
              <a:rPr lang="ru-RU" sz="3200" dirty="0" smtClean="0"/>
            </a:br>
            <a:r>
              <a:rPr lang="ru-RU" sz="3200" dirty="0" smtClean="0"/>
              <a:t>СОСНОВКА</a:t>
            </a:r>
            <a:br>
              <a:rPr lang="ru-RU" sz="3200" dirty="0" smtClean="0"/>
            </a:br>
            <a:r>
              <a:rPr lang="ru-RU" sz="3200" dirty="0" smtClean="0"/>
              <a:t>УЛИЦЫ</a:t>
            </a:r>
            <a:br>
              <a:rPr lang="ru-RU" sz="3200" dirty="0" smtClean="0"/>
            </a:br>
            <a:r>
              <a:rPr lang="ru-RU" sz="3200" dirty="0" smtClean="0"/>
              <a:t>ОЗЕРКИ</a:t>
            </a:r>
            <a:br>
              <a:rPr lang="ru-RU" sz="3200" dirty="0" smtClean="0"/>
            </a:br>
            <a:r>
              <a:rPr lang="ru-RU" sz="3200" dirty="0" smtClean="0"/>
              <a:t>МЕТРО</a:t>
            </a:r>
            <a:br>
              <a:rPr lang="ru-RU" sz="3200" dirty="0" smtClean="0"/>
            </a:br>
            <a:r>
              <a:rPr lang="ru-RU" sz="3200" dirty="0" smtClean="0"/>
              <a:t>РАЙОН</a:t>
            </a:r>
            <a:br>
              <a:rPr lang="ru-RU" sz="3200" dirty="0" smtClean="0"/>
            </a:br>
            <a:r>
              <a:rPr lang="ru-RU" sz="3200" dirty="0" smtClean="0"/>
              <a:t>ГОРА</a:t>
            </a:r>
            <a:br>
              <a:rPr lang="ru-RU" sz="3200" dirty="0" smtClean="0"/>
            </a:br>
            <a:r>
              <a:rPr lang="ru-RU" sz="3200" dirty="0" smtClean="0"/>
              <a:t>МОСТЫ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707904" y="314096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55776" y="314096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95736" y="278092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03648" y="580526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  У  З Е </a:t>
            </a:r>
            <a:endParaRPr lang="ru-RU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15616" y="2420888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  О С Н О  В  К А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95736" y="314096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  И Б  Л И О  Т  Е  К  А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75656" y="278092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  Л И Ц Ы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835696" y="357301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  А Й О  Н</a:t>
            </a:r>
            <a:endParaRPr lang="ru-RU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63688" y="39330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 Е  Т  Р  О</a:t>
            </a:r>
            <a:endParaRPr lang="ru-RU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987824" y="42930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  О Р  А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95736" y="46531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 О С  Т Ы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403648" y="501317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  З  Е  Р  К И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3568" y="537321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 А М Я  Т  Н И  К И</a:t>
            </a:r>
            <a:endParaRPr lang="ru-RU" sz="32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987824" y="249289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347864" y="2492896"/>
            <a:ext cx="0" cy="3744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987824" y="2492896"/>
            <a:ext cx="0" cy="3744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987824" y="6237312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15816" y="580526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24745"/>
          <a:ext cx="9144000" cy="5733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5911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«Какие народы проживали на</a:t>
                      </a:r>
                      <a:r>
                        <a:rPr lang="ru-RU" sz="2400" baseline="0" dirty="0" smtClean="0"/>
                        <a:t> месте нашего района и чем они занимались?»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«Частью чего является наш район?»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«Хочешь ли ты жить в Выборгском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районе, когда вырастишь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?»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50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«Когда появился  и какую территорию занимал наш район?»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(прошлое)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Выборгский </a:t>
                      </a:r>
                    </a:p>
                    <a:p>
                      <a:pPr algn="ctr"/>
                      <a:r>
                        <a:rPr lang="ru-RU" sz="2800" dirty="0" smtClean="0"/>
                        <a:t>район -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ru-RU" sz="2800" dirty="0" smtClean="0"/>
                        <a:t>район, в котором мы живём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«Как будут выглядеть</a:t>
                      </a:r>
                      <a:r>
                        <a:rPr lang="ru-RU" sz="2400" baseline="0" dirty="0" smtClean="0"/>
                        <a:t> дома и улицы, детские сады и площадки в нашем районе?»</a:t>
                      </a:r>
                    </a:p>
                    <a:p>
                      <a:pPr algn="ctr"/>
                      <a:r>
                        <a:rPr lang="ru-RU" sz="2400" dirty="0" smtClean="0"/>
                        <a:t>(будущее)</a:t>
                      </a:r>
                      <a:endParaRPr lang="ru-RU" sz="2000" dirty="0" smtClean="0"/>
                    </a:p>
                  </a:txBody>
                  <a:tcPr anchor="ctr"/>
                </a:tc>
              </a:tr>
              <a:tr h="159116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«Какие</a:t>
                      </a:r>
                      <a:r>
                        <a:rPr lang="ru-RU" sz="2400" b="0" baseline="0" dirty="0" smtClean="0"/>
                        <a:t> исторические </a:t>
                      </a:r>
                      <a:r>
                        <a:rPr lang="ru-RU" sz="2400" b="0" dirty="0" smtClean="0"/>
                        <a:t>места сохранились в нашем районе?»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«Интересные факты о нашем районе?»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«Твоё любимое место в Выборгском районе?»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 rot="10800000">
            <a:off x="2771800" y="3645024"/>
            <a:ext cx="432048" cy="504056"/>
          </a:xfrm>
          <a:prstGeom prst="rightArrow">
            <a:avLst>
              <a:gd name="adj1" fmla="val 35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319972" y="2384884"/>
            <a:ext cx="432048" cy="504056"/>
          </a:xfrm>
          <a:prstGeom prst="rightArrow">
            <a:avLst>
              <a:gd name="adj1" fmla="val 35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319972" y="5121188"/>
            <a:ext cx="432048" cy="504056"/>
          </a:xfrm>
          <a:prstGeom prst="rightArrow">
            <a:avLst>
              <a:gd name="adj1" fmla="val 35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940152" y="3717032"/>
            <a:ext cx="432048" cy="504056"/>
          </a:xfrm>
          <a:prstGeom prst="rightArrow">
            <a:avLst>
              <a:gd name="adj1" fmla="val 35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272300" y="2384884"/>
            <a:ext cx="432048" cy="504056"/>
          </a:xfrm>
          <a:prstGeom prst="rightArrow">
            <a:avLst>
              <a:gd name="adj1" fmla="val 32444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295636" y="5121188"/>
            <a:ext cx="432048" cy="504056"/>
          </a:xfrm>
          <a:prstGeom prst="rightArrow">
            <a:avLst>
              <a:gd name="adj1" fmla="val 32444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7416316" y="5121188"/>
            <a:ext cx="432048" cy="504056"/>
          </a:xfrm>
          <a:prstGeom prst="rightArrow">
            <a:avLst>
              <a:gd name="adj1" fmla="val 32444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1295636" y="2528900"/>
            <a:ext cx="432048" cy="504056"/>
          </a:xfrm>
          <a:prstGeom prst="rightArrow">
            <a:avLst>
              <a:gd name="adj1" fmla="val 32444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523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4000" dirty="0" smtClean="0"/>
              <a:t>ИГРА  «СИСТЕМНЫЙ  ОПЕРАТОР»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700808"/>
            <a:ext cx="662473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С помощью этой таблицы вы можете «путешествовать» по Выборгскому району - его прошлому, настоящему и будущему</a:t>
            </a:r>
          </a:p>
          <a:p>
            <a:pPr algn="ctr"/>
            <a:endParaRPr lang="ru-RU" sz="4000" dirty="0"/>
          </a:p>
        </p:txBody>
      </p:sp>
      <p:sp>
        <p:nvSpPr>
          <p:cNvPr id="17" name="Солнце 16"/>
          <p:cNvSpPr/>
          <p:nvPr/>
        </p:nvSpPr>
        <p:spPr>
          <a:xfrm>
            <a:off x="6588224" y="5157192"/>
            <a:ext cx="864096" cy="7920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увалово - Озерки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-38099" y="0"/>
            <a:ext cx="9220199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67544" y="3717032"/>
            <a:ext cx="8208912" cy="252028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До  новых  встреч !</a:t>
            </a:r>
            <a:endParaRPr lang="ru-RU" sz="3600" b="1" kern="1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67544" y="4221088"/>
            <a:ext cx="360040" cy="5760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0" y="57150"/>
            <a:ext cx="9144000" cy="236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4"/>
              </a:avLst>
            </a:prstTxWarp>
          </a:bodyPr>
          <a:lstStyle/>
          <a:p>
            <a:pPr algn="ctr" rtl="0"/>
            <a:endParaRPr lang="ru-RU" sz="3600" i="1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esktop\6383a3a8b324c1858d5caea554bfd9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556792"/>
            <a:ext cx="4570555" cy="3312368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805264"/>
            <a:ext cx="936104" cy="864096"/>
          </a:xfrm>
          <a:prstGeom prst="actionButtonHom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esktop\24-0-7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944288" cy="3312368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956376" y="5805264"/>
            <a:ext cx="936104" cy="864096"/>
          </a:xfrm>
          <a:prstGeom prst="actionButtonHom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ВЫБОРГСКИЙ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725144"/>
            <a:ext cx="41785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7 озёр, 14 водоёмов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429000"/>
            <a:ext cx="83884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самый зелёный район: 6 парков, 15 садов, 40 скверов, 16 бульваров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92696"/>
            <a:ext cx="337252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410300 жителей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841179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190 проспектов, набережных, бульваров, </a:t>
            </a:r>
          </a:p>
          <a:p>
            <a:pPr algn="ctr"/>
            <a:r>
              <a:rPr lang="ru-RU" sz="3600" dirty="0" smtClean="0"/>
              <a:t>шоссе, улиц и переулков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5445224"/>
            <a:ext cx="424564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6 железнодорожных</a:t>
            </a:r>
          </a:p>
          <a:p>
            <a:pPr algn="ctr"/>
            <a:r>
              <a:rPr lang="ru-RU" sz="3600" dirty="0" smtClean="0"/>
              <a:t> станций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2708920"/>
            <a:ext cx="62359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1488 многоквартирных домов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445224"/>
            <a:ext cx="222048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6 станций </a:t>
            </a:r>
          </a:p>
          <a:p>
            <a:pPr algn="ctr"/>
            <a:r>
              <a:rPr lang="ru-RU" sz="3600" dirty="0" smtClean="0"/>
              <a:t>метро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4725144"/>
            <a:ext cx="17796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 4 моста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15816" y="1268760"/>
          <a:ext cx="3816423" cy="345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141"/>
                <a:gridCol w="1272141"/>
                <a:gridCol w="1272141"/>
              </a:tblGrid>
              <a:tr h="11521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212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60648"/>
            <a:ext cx="824815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3600" dirty="0" smtClean="0"/>
              <a:t>НАЙДИТЕ БУКВЫ И ПРОЧИТАЙТЕ СЛОВО</a:t>
            </a:r>
            <a:endParaRPr lang="ru-RU" sz="4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452320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04248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0152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71800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47864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83568" y="5085184"/>
            <a:ext cx="864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47664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3568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683568" y="5805264"/>
            <a:ext cx="882352" cy="1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292080" y="5085184"/>
            <a:ext cx="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1907704" y="5805264"/>
            <a:ext cx="882352" cy="1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3347864" y="5805264"/>
            <a:ext cx="882352" cy="1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427984" y="5085184"/>
            <a:ext cx="882352" cy="1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5940152" y="5805264"/>
            <a:ext cx="882352" cy="1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7452320" y="5085184"/>
            <a:ext cx="882352" cy="1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7452320" y="5805264"/>
            <a:ext cx="882352" cy="1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Плюс 46"/>
          <p:cNvSpPr/>
          <p:nvPr/>
        </p:nvSpPr>
        <p:spPr>
          <a:xfrm>
            <a:off x="6876256" y="5229200"/>
            <a:ext cx="504056" cy="432048"/>
          </a:xfrm>
          <a:prstGeom prst="mathPlus">
            <a:avLst>
              <a:gd name="adj1" fmla="val 17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люс 47"/>
          <p:cNvSpPr/>
          <p:nvPr/>
        </p:nvSpPr>
        <p:spPr>
          <a:xfrm>
            <a:off x="5364088" y="5229200"/>
            <a:ext cx="504056" cy="432048"/>
          </a:xfrm>
          <a:prstGeom prst="mathPlus">
            <a:avLst>
              <a:gd name="adj1" fmla="val 17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люс 48"/>
          <p:cNvSpPr/>
          <p:nvPr/>
        </p:nvSpPr>
        <p:spPr>
          <a:xfrm>
            <a:off x="4067944" y="5229200"/>
            <a:ext cx="504056" cy="432048"/>
          </a:xfrm>
          <a:prstGeom prst="mathPlus">
            <a:avLst>
              <a:gd name="adj1" fmla="val 17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люс 49"/>
          <p:cNvSpPr/>
          <p:nvPr/>
        </p:nvSpPr>
        <p:spPr>
          <a:xfrm>
            <a:off x="2843808" y="5229200"/>
            <a:ext cx="504056" cy="432048"/>
          </a:xfrm>
          <a:prstGeom prst="mathPlus">
            <a:avLst>
              <a:gd name="adj1" fmla="val 17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люс 50"/>
          <p:cNvSpPr/>
          <p:nvPr/>
        </p:nvSpPr>
        <p:spPr>
          <a:xfrm>
            <a:off x="1619672" y="5229200"/>
            <a:ext cx="504056" cy="432048"/>
          </a:xfrm>
          <a:prstGeom prst="mathPlus">
            <a:avLst>
              <a:gd name="adj1" fmla="val 17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164288" y="6093296"/>
            <a:ext cx="1776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ПРОВЕРЬ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275856" y="1340768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З</a:t>
            </a:r>
            <a:endParaRPr lang="ru-RU" sz="6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99992" y="1340768"/>
            <a:ext cx="617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К</a:t>
            </a:r>
            <a:endParaRPr lang="ru-RU" sz="6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6136" y="1340768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Е</a:t>
            </a:r>
            <a:endParaRPr lang="ru-RU" sz="6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75856" y="2492896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</a:t>
            </a:r>
            <a:endParaRPr lang="ru-RU" sz="6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27984" y="2492896"/>
            <a:ext cx="705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О</a:t>
            </a:r>
            <a:endParaRPr lang="ru-RU" sz="6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724128" y="2492896"/>
            <a:ext cx="68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И</a:t>
            </a:r>
            <a:endParaRPr lang="ru-RU" sz="6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275856" y="3645024"/>
            <a:ext cx="593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Р</a:t>
            </a:r>
            <a:endParaRPr lang="ru-RU" sz="6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499992" y="3645024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А</a:t>
            </a:r>
            <a:endParaRPr lang="ru-RU" sz="6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3645024"/>
            <a:ext cx="566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Т</a:t>
            </a:r>
            <a:endParaRPr lang="ru-RU" sz="6000" b="1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1907704" y="6165304"/>
          <a:ext cx="4608510" cy="54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085"/>
                <a:gridCol w="768085"/>
                <a:gridCol w="768085"/>
                <a:gridCol w="768085"/>
                <a:gridCol w="768085"/>
                <a:gridCol w="768085"/>
              </a:tblGrid>
              <a:tr h="5486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979712" y="6088559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843808" y="6088559"/>
            <a:ext cx="457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</a:t>
            </a:r>
            <a:endParaRPr lang="ru-RU" sz="4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563888" y="6088559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Е</a:t>
            </a:r>
            <a:endParaRPr lang="ru-RU" sz="4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83968" y="6088559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076056" y="6088559"/>
            <a:ext cx="502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868144" y="6088559"/>
            <a:ext cx="551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zerki5__ozerki_piter_narod_ru__580_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624736" cy="4420298"/>
          </a:xfrm>
          <a:prstGeom prst="rect">
            <a:avLst/>
          </a:prstGeom>
        </p:spPr>
      </p:pic>
      <p:pic>
        <p:nvPicPr>
          <p:cNvPr id="9" name="Рисунок 8" descr="05983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4536504" cy="3024336"/>
          </a:xfrm>
          <a:prstGeom prst="rect">
            <a:avLst/>
          </a:prstGeom>
        </p:spPr>
      </p:pic>
      <p:pic>
        <p:nvPicPr>
          <p:cNvPr id="11" name="Рисунок 10" descr="tubing-01.jpg"/>
          <p:cNvPicPr>
            <a:picLocks noChangeAspect="1"/>
          </p:cNvPicPr>
          <p:nvPr/>
        </p:nvPicPr>
        <p:blipFill>
          <a:blip r:embed="rId4" cstate="print"/>
          <a:srcRect l="19760" t="34880" r="24800" b="13041"/>
          <a:stretch>
            <a:fillRect/>
          </a:stretch>
        </p:blipFill>
        <p:spPr>
          <a:xfrm>
            <a:off x="5796136" y="4221088"/>
            <a:ext cx="2529571" cy="2376264"/>
          </a:xfrm>
          <a:prstGeom prst="rect">
            <a:avLst/>
          </a:prstGeom>
        </p:spPr>
      </p:pic>
      <p:pic>
        <p:nvPicPr>
          <p:cNvPr id="7" name="Рисунок 6" descr="0_48435_c9ccb505_XL.jpg"/>
          <p:cNvPicPr>
            <a:picLocks noChangeAspect="1"/>
          </p:cNvPicPr>
          <p:nvPr/>
        </p:nvPicPr>
        <p:blipFill>
          <a:blip r:embed="rId5" cstate="print"/>
          <a:srcRect l="2041" t="22595" r="2041" b="3384"/>
          <a:stretch>
            <a:fillRect/>
          </a:stretch>
        </p:blipFill>
        <p:spPr>
          <a:xfrm>
            <a:off x="251520" y="3861048"/>
            <a:ext cx="4695225" cy="2780928"/>
          </a:xfrm>
          <a:prstGeom prst="rect">
            <a:avLst/>
          </a:prstGeom>
        </p:spPr>
      </p:pic>
      <p:pic>
        <p:nvPicPr>
          <p:cNvPr id="8" name="Рисунок 7" descr="0-pohodyi-zimnie-pohod-vyihodnogo-dn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052736"/>
            <a:ext cx="3840427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260648"/>
            <a:ext cx="293541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4400" dirty="0" smtClean="0"/>
              <a:t>О З Е Р К И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356992"/>
            <a:ext cx="783579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4400" dirty="0" smtClean="0"/>
              <a:t>С У З Д А Л Ь С К И Е    О З Ё Р А 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4509120"/>
            <a:ext cx="5741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/>
              <a:t>3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8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8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8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сна.jpg"/>
          <p:cNvPicPr>
            <a:picLocks noChangeAspect="1"/>
          </p:cNvPicPr>
          <p:nvPr/>
        </p:nvPicPr>
        <p:blipFill>
          <a:blip r:embed="rId2" cstate="print"/>
          <a:srcRect l="54456" t="51050" b="16400"/>
          <a:stretch>
            <a:fillRect/>
          </a:stretch>
        </p:blipFill>
        <p:spPr>
          <a:xfrm>
            <a:off x="755576" y="1844824"/>
            <a:ext cx="3361598" cy="3636000"/>
          </a:xfrm>
          <a:prstGeom prst="rect">
            <a:avLst/>
          </a:prstGeom>
        </p:spPr>
      </p:pic>
      <p:pic>
        <p:nvPicPr>
          <p:cNvPr id="5" name="Рисунок 4" descr="yand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539040" cy="363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1484784"/>
            <a:ext cx="36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484784"/>
            <a:ext cx="4235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,</a:t>
            </a:r>
            <a:endParaRPr lang="ru-RU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2132856"/>
            <a:ext cx="805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Ш</a:t>
            </a:r>
            <a:endParaRPr lang="ru-RU" sz="5400" b="1" dirty="0"/>
          </a:p>
        </p:txBody>
      </p:sp>
      <p:sp>
        <p:nvSpPr>
          <p:cNvPr id="11" name="Умножение 10"/>
          <p:cNvSpPr/>
          <p:nvPr/>
        </p:nvSpPr>
        <p:spPr>
          <a:xfrm>
            <a:off x="6228184" y="1772816"/>
            <a:ext cx="1584176" cy="1728192"/>
          </a:xfrm>
          <a:prstGeom prst="mathMultiply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336" y="2132856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</a:t>
            </a:r>
            <a:endParaRPr lang="ru-RU" sz="6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204864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548680"/>
            <a:ext cx="61606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  О Т Г А Д А Й Т Е    Р Е Б У С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5949280"/>
            <a:ext cx="19784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ПРОВЕРЬ</a:t>
            </a:r>
            <a:endParaRPr lang="ru-RU" sz="36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39552" y="5949280"/>
          <a:ext cx="6096000" cy="663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663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3568" y="5877272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5877272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5877272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15816" y="5877272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Н</a:t>
            </a:r>
            <a:endParaRPr lang="ru-RU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07904" y="5877272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5877272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В</a:t>
            </a:r>
            <a:endParaRPr lang="ru-RU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92080" y="5877272"/>
            <a:ext cx="502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5877272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99978" cy="55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93467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Лесопарк «Сосновка» –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отдыха и спорта подходит это место!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700808"/>
          <a:ext cx="571228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  <a:gridCol w="336017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260648"/>
            <a:ext cx="49418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ГРАФИЧЕСКИЙ ДИКТАНТ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755576" y="2708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5805264"/>
            <a:ext cx="19784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ПРОВЕРЬ</a:t>
            </a:r>
            <a:endParaRPr lang="ru-RU" sz="3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380312" y="35010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7380312" y="602128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380312" y="429309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88424" y="62068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380312" y="90872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20272" y="332656"/>
            <a:ext cx="139352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2клетки</a:t>
            </a:r>
          </a:p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5</a:t>
            </a:r>
          </a:p>
          <a:p>
            <a:r>
              <a:rPr lang="ru-RU" sz="2800" dirty="0" smtClean="0"/>
              <a:t>3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 smtClean="0"/>
              <a:t>3</a:t>
            </a:r>
          </a:p>
          <a:p>
            <a:r>
              <a:rPr lang="ru-RU" sz="2800" dirty="0" smtClean="0"/>
              <a:t>3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 smtClean="0"/>
              <a:t>5</a:t>
            </a:r>
          </a:p>
          <a:p>
            <a:r>
              <a:rPr lang="ru-RU" sz="2800" dirty="0" smtClean="0"/>
              <a:t>3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 smtClean="0"/>
              <a:t>3</a:t>
            </a:r>
          </a:p>
          <a:p>
            <a:r>
              <a:rPr lang="ru-RU" sz="2800" dirty="0" smtClean="0"/>
              <a:t>5</a:t>
            </a:r>
          </a:p>
          <a:p>
            <a:r>
              <a:rPr lang="ru-RU" sz="2800" dirty="0" smtClean="0"/>
              <a:t>3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380312" y="14847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80312" y="31409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380312" y="23488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380312" y="57332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7380312" y="48691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380312" y="40050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380312" y="263691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380312" y="5157192"/>
            <a:ext cx="279648" cy="224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7380312" y="177281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895</Words>
  <Application>Microsoft Office PowerPoint</Application>
  <PresentationFormat>Экран (4:3)</PresentationFormat>
  <Paragraphs>307</Paragraphs>
  <Slides>36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Admin</cp:lastModifiedBy>
  <cp:revision>244</cp:revision>
  <dcterms:created xsi:type="dcterms:W3CDTF">2013-01-22T17:05:05Z</dcterms:created>
  <dcterms:modified xsi:type="dcterms:W3CDTF">2014-11-07T12:40:13Z</dcterms:modified>
</cp:coreProperties>
</file>