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2" r:id="rId3"/>
    <p:sldId id="259" r:id="rId4"/>
    <p:sldId id="260" r:id="rId5"/>
    <p:sldId id="263" r:id="rId6"/>
    <p:sldId id="266" r:id="rId7"/>
    <p:sldId id="265" r:id="rId8"/>
    <p:sldId id="264" r:id="rId9"/>
    <p:sldId id="267" r:id="rId10"/>
    <p:sldId id="268" r:id="rId11"/>
    <p:sldId id="270" r:id="rId12"/>
    <p:sldId id="275" r:id="rId13"/>
    <p:sldId id="269" r:id="rId14"/>
    <p:sldId id="274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CC"/>
    <a:srgbClr val="FF99CC"/>
    <a:srgbClr val="FFCC00"/>
    <a:srgbClr val="FFFF00"/>
    <a:srgbClr val="33CC33"/>
    <a:srgbClr val="33CCCC"/>
    <a:srgbClr val="3399FF"/>
    <a:srgbClr val="CC00CC"/>
    <a:srgbClr val="3333CC"/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D96CF-131E-491F-9778-A16C9A1CB65A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CC66C-43C7-4582-8E5E-8C8E3286FF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2103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CC66C-43C7-4582-8E5E-8C8E3286FF6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9457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2130425"/>
            <a:ext cx="6192688" cy="1470025"/>
          </a:xfrm>
        </p:spPr>
        <p:txBody>
          <a:bodyPr>
            <a:normAutofit/>
          </a:bodyPr>
          <a:lstStyle>
            <a:lvl1pPr>
              <a:defRPr sz="60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075" y="3886200"/>
            <a:ext cx="61560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5C5C5C"/>
                </a:solidFill>
                <a:latin typeface="Monotype Corsiva" panose="03010101010201010101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Шаблон Дети\Осн.3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9512" y="4519480"/>
            <a:ext cx="1142005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Шаблон Дети\Осн. 3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flipH="1">
            <a:off x="7795862" y="4600505"/>
            <a:ext cx="1142005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128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Шаблон Дети\Нов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386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1097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8" r:id="rId4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5400" b="1" kern="1200" cap="none" spc="0" dirty="0">
          <a:ln w="17780" cmpd="sng">
            <a:solidFill>
              <a:srgbClr val="FFFFFF"/>
            </a:solidFill>
            <a:prstDash val="solid"/>
            <a:miter lim="800000"/>
          </a:ln>
          <a:solidFill>
            <a:schemeClr val="accent3">
              <a:lumMod val="50000"/>
            </a:schemeClr>
          </a:solidFill>
          <a:effectLst>
            <a:outerShdw blurRad="50800" algn="tl" rotWithShape="0">
              <a:srgbClr val="000000"/>
            </a:outerShdw>
          </a:effectLst>
          <a:latin typeface="Monotype Corsiva" panose="03010101010201010101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772816"/>
            <a:ext cx="6192688" cy="2736304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Развивающая предметно-пространственная среда</a:t>
            </a:r>
            <a:endParaRPr lang="ru-RU" sz="4400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5013176"/>
            <a:ext cx="3816000" cy="1152128"/>
          </a:xfrm>
        </p:spPr>
        <p:txBody>
          <a:bodyPr>
            <a:normAutofit lnSpcReduction="10000"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Группа «Непоседы»</a:t>
            </a:r>
            <a:endParaRPr lang="ru-RU" sz="36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50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1061864"/>
            <a:ext cx="82296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800" b="0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Центр математического развития</a:t>
            </a:r>
            <a:endParaRPr lang="ru-RU" sz="2800" b="0" i="1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050" r="60237" b="12201"/>
          <a:stretch/>
        </p:blipFill>
        <p:spPr>
          <a:xfrm>
            <a:off x="1259632" y="2176681"/>
            <a:ext cx="6696744" cy="4192734"/>
          </a:xfrm>
          <a:prstGeom prst="rect">
            <a:avLst/>
          </a:prstGeom>
          <a:ln w="88900" cap="rnd" cmpd="thickThin">
            <a:solidFill>
              <a:srgbClr val="7030A0"/>
            </a:solidFill>
            <a:prstDash val="sysDash"/>
            <a:round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31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789040"/>
            <a:ext cx="2880320" cy="1872208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800" b="0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Центр музыкального развития</a:t>
            </a:r>
            <a:endParaRPr lang="ru-RU" sz="2800" b="0" i="1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00" r="20075"/>
          <a:stretch/>
        </p:blipFill>
        <p:spPr>
          <a:xfrm>
            <a:off x="3275856" y="1700808"/>
            <a:ext cx="5256584" cy="4538054"/>
          </a:xfrm>
          <a:prstGeom prst="rect">
            <a:avLst/>
          </a:prstGeom>
          <a:ln w="88900" cap="rnd" cmpd="thickThin">
            <a:solidFill>
              <a:srgbClr val="FF0000"/>
            </a:solidFill>
            <a:prstDash val="sysDash"/>
            <a:round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40668" y="2132856"/>
            <a:ext cx="2358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Центр книги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481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38" t="21877"/>
          <a:stretch/>
        </p:blipFill>
        <p:spPr>
          <a:xfrm>
            <a:off x="2123728" y="1700808"/>
            <a:ext cx="5832648" cy="4690760"/>
          </a:xfrm>
          <a:prstGeom prst="rect">
            <a:avLst/>
          </a:prstGeom>
          <a:ln w="88900" cap="rnd" cmpd="thickThin">
            <a:solidFill>
              <a:srgbClr val="00B0F0"/>
            </a:solidFill>
            <a:prstDash val="sysDash"/>
            <a:round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95936" y="404664"/>
            <a:ext cx="4896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Georgia" panose="02040502050405020303" pitchFamily="18" charset="0"/>
              </a:rPr>
              <a:t>Центр театрализованной деятельности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42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2504" y="4716240"/>
            <a:ext cx="3472753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800" b="0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Центр изобразительной деятельности</a:t>
            </a:r>
            <a:endParaRPr lang="ru-RU" sz="2800" b="0" i="1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075" b="8000"/>
          <a:stretch/>
        </p:blipFill>
        <p:spPr>
          <a:xfrm>
            <a:off x="467544" y="1700808"/>
            <a:ext cx="5328592" cy="4608512"/>
          </a:xfrm>
          <a:prstGeom prst="rect">
            <a:avLst/>
          </a:prstGeom>
          <a:ln w="88900" cap="rnd" cmpd="thickThin">
            <a:solidFill>
              <a:srgbClr val="FF66CC"/>
            </a:solidFill>
            <a:prstDash val="sysDash"/>
            <a:round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66932">
            <a:off x="5262053" y="1458184"/>
            <a:ext cx="3395393" cy="2546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384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22700" b="16401"/>
          <a:stretch/>
        </p:blipFill>
        <p:spPr>
          <a:xfrm>
            <a:off x="1331640" y="1412776"/>
            <a:ext cx="5508104" cy="5031583"/>
          </a:xfrm>
          <a:prstGeom prst="rect">
            <a:avLst/>
          </a:prstGeom>
          <a:ln w="88900" cap="rnd" cmpd="thickThin">
            <a:solidFill>
              <a:srgbClr val="FFCC00"/>
            </a:solidFill>
            <a:prstDash val="sysDash"/>
            <a:round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39552" y="476672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Центр развития движений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96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800" b="0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Добро пожаловать в группу «Непоседы»!</a:t>
            </a:r>
            <a:endParaRPr lang="ru-RU" sz="2800" b="0" i="1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319"/>
          <a:stretch/>
        </p:blipFill>
        <p:spPr>
          <a:xfrm>
            <a:off x="819728" y="2339752"/>
            <a:ext cx="7525231" cy="3810399"/>
          </a:xfrm>
          <a:prstGeom prst="rect">
            <a:avLst/>
          </a:prstGeom>
          <a:ln w="88900" cap="rnd" cmpd="thickThin">
            <a:solidFill>
              <a:srgbClr val="00B050"/>
            </a:solidFill>
            <a:prstDash val="sysDash"/>
            <a:round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4172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800" b="0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Безопасность и психологическая комфортность пребывания детей в группе</a:t>
            </a:r>
            <a:endParaRPr lang="ru-RU" sz="2800" b="0" i="1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492896"/>
            <a:ext cx="82296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altLang="ru-RU" dirty="0">
                <a:latin typeface="Georgia" panose="02040502050405020303" pitchFamily="18" charset="0"/>
              </a:rPr>
              <a:t>Оборудование группового пространства соответствует санитарно-гигиеническим требованиям, оно безопасно, </a:t>
            </a:r>
            <a:r>
              <a:rPr lang="ru-RU" altLang="ru-RU" dirty="0" err="1">
                <a:latin typeface="Georgia" panose="02040502050405020303" pitchFamily="18" charset="0"/>
              </a:rPr>
              <a:t>здоровьесберегающее</a:t>
            </a:r>
            <a:r>
              <a:rPr lang="ru-RU" altLang="ru-RU" dirty="0">
                <a:latin typeface="Georgia" panose="02040502050405020303" pitchFamily="18" charset="0"/>
              </a:rPr>
              <a:t>, отвечает требованиям пожарной безопасности, эстетически привлекательно и развивающее. Мебель соответствует росту и возрасту детей, </a:t>
            </a:r>
            <a:r>
              <a:rPr lang="ru-RU" altLang="ru-RU" dirty="0" smtClean="0">
                <a:latin typeface="Georgia" panose="02040502050405020303" pitchFamily="18" charset="0"/>
              </a:rPr>
              <a:t>игрушки и пособия обеспечивают </a:t>
            </a:r>
            <a:r>
              <a:rPr lang="ru-RU" altLang="ru-RU" dirty="0">
                <a:latin typeface="Georgia" panose="02040502050405020303" pitchFamily="18" charset="0"/>
              </a:rPr>
              <a:t>максимальный для данного возраста развивающий эффект. </a:t>
            </a:r>
            <a:endParaRPr lang="ru-RU" altLang="ru-RU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Групповое помещение находится на первом этаже, достаточно уютное, светлое, а для детей созданы максимально комфортные условия для позитивного настроения, а также для гармоничного и всестороннего развития, как во время самостоятельной деятельности, так и в процессе организованной образовательной деятельности</a:t>
            </a:r>
            <a:r>
              <a:rPr lang="ru-RU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.</a:t>
            </a:r>
            <a:endParaRPr lang="ru-RU" altLang="ru-RU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alt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926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92696"/>
            <a:ext cx="6764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Georgia" panose="02040502050405020303" pitchFamily="18" charset="0"/>
                <a:ea typeface="Calibri" panose="020F0502020204030204" pitchFamily="34" charset="0"/>
              </a:rPr>
              <a:t>Образовательное пространство группы предполагает 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</a:rPr>
              <a:t>специально созданные условия, которые необходимы для полноценного проживания детей, включает в себя обеспечение активной жизнедеятельности ребенка, становление его субъектной позиции, развитие творческих проявлений всеми доступными побуждающими к самовыражению средствами.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3068960"/>
            <a:ext cx="58084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478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 smtClean="0">
                <a:latin typeface="Georgia" panose="02040502050405020303" pitchFamily="18" charset="0"/>
              </a:rPr>
              <a:t>Развивающая </a:t>
            </a:r>
            <a:r>
              <a:rPr lang="ru-RU" dirty="0">
                <a:latin typeface="Georgia" panose="02040502050405020303" pitchFamily="18" charset="0"/>
              </a:rPr>
              <a:t>среда имеет гибкое зонирование, </a:t>
            </a:r>
            <a:r>
              <a:rPr lang="ru-RU" dirty="0" smtClean="0">
                <a:latin typeface="Georgia" panose="02040502050405020303" pitchFamily="18" charset="0"/>
              </a:rPr>
              <a:t>что позволяет </a:t>
            </a:r>
            <a:r>
              <a:rPr lang="ru-RU" dirty="0">
                <a:latin typeface="Georgia" panose="02040502050405020303" pitchFamily="18" charset="0"/>
              </a:rPr>
              <a:t>детям в соответствии со своими интересами и желаниями в одно и то же время свободно заниматься, не мешая при этом друг другу, разными видами деятельности. Сферы самостоятельной детской активности внутри группы не пересекаются, достаточно места для свободы передвижения детей. Все игры и материалы в группе расположены таким образом, что каждый ребенок имеет свободный доступ к ним. </a:t>
            </a:r>
          </a:p>
        </p:txBody>
      </p:sp>
    </p:spTree>
    <p:extLst>
      <p:ext uri="{BB962C8B-B14F-4D97-AF65-F5344CB8AC3E}">
        <p14:creationId xmlns:p14="http://schemas.microsoft.com/office/powerpoint/2010/main" xmlns="" val="416764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404664"/>
            <a:ext cx="62646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Georgia" panose="02040502050405020303" pitchFamily="18" charset="0"/>
              </a:rPr>
              <a:t>Пространства группы организованы в виде разграниченных зон, оснащенных большим количеством развивающих материалов (игры, игрушки, материалы для творчества, развивающее оборудование и пр.). Все предметы доступны детям. Подобная организация пространства позволяет детям выбирать интересные для себя занятия, чередовать их в течение дня, а педагогу дает возможность эффективно организовывать образовательный процесс с учетом индивидуальных особенностей детей. Оснащение центров меняется в соответствии с тематическим планированием образовательного процесса.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3808" y="4149080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Georgia" panose="02040502050405020303" pitchFamily="18" charset="0"/>
              </a:rPr>
              <a:t>Центры развития поддерживают содержательную линию пяти образовательных областей: «Социально-коммуникативное развитие», «Познавательное развитие», «Речевое развитие», «Художественно-эстетическое развитие», «Физическое развитие»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369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557112"/>
            <a:ext cx="4125144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800" b="0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Центр сюжетно-ролевых игр</a:t>
            </a:r>
            <a:endParaRPr lang="ru-RU" sz="2800" b="0" i="1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4678331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Уголок уединения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243"/>
          <a:stretch/>
        </p:blipFill>
        <p:spPr>
          <a:xfrm>
            <a:off x="3491880" y="2950546"/>
            <a:ext cx="5133256" cy="3455571"/>
          </a:xfrm>
          <a:prstGeom prst="rect">
            <a:avLst/>
          </a:prstGeom>
          <a:ln w="88900" cap="rnd" cmpd="tri">
            <a:solidFill>
              <a:srgbClr val="FF0000"/>
            </a:solidFill>
            <a:prstDash val="sysDash"/>
            <a:bevel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732" y="1766241"/>
            <a:ext cx="3282322" cy="2461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4578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800" b="0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Центр конструирования и сюжетных игр по теме «Транспорт»</a:t>
            </a:r>
            <a:endParaRPr lang="ru-RU" sz="2800" b="0" i="1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27"/>
          <a:stretch/>
        </p:blipFill>
        <p:spPr>
          <a:xfrm>
            <a:off x="1097907" y="2420888"/>
            <a:ext cx="7074493" cy="4081892"/>
          </a:xfrm>
          <a:prstGeom prst="rect">
            <a:avLst/>
          </a:prstGeom>
          <a:ln w="88900" cap="rnd" cmpd="tri">
            <a:solidFill>
              <a:srgbClr val="3333CC"/>
            </a:solidFill>
            <a:prstDash val="sysDash"/>
            <a:round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5245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800" b="0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Центр ОБЖ</a:t>
            </a:r>
            <a:endParaRPr lang="ru-RU" sz="2800" b="0" i="1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37" b="3662"/>
          <a:stretch/>
        </p:blipFill>
        <p:spPr>
          <a:xfrm>
            <a:off x="657523" y="2331949"/>
            <a:ext cx="7849642" cy="4032448"/>
          </a:xfrm>
          <a:prstGeom prst="rect">
            <a:avLst/>
          </a:prstGeom>
          <a:ln w="88900" cap="rnd" cmpd="thickThin">
            <a:solidFill>
              <a:srgbClr val="CC00CC"/>
            </a:solidFill>
            <a:prstDash val="sysDash"/>
            <a:round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0876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924944"/>
            <a:ext cx="3312368" cy="1872208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800" b="0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Центр патриотического воспитания</a:t>
            </a:r>
            <a:endParaRPr lang="ru-RU" sz="2800" b="0" i="1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49" t="32149" r="6689" b="4852"/>
          <a:stretch/>
        </p:blipFill>
        <p:spPr>
          <a:xfrm>
            <a:off x="3995936" y="1700808"/>
            <a:ext cx="4464496" cy="4540165"/>
          </a:xfrm>
          <a:prstGeom prst="rect">
            <a:avLst/>
          </a:prstGeom>
          <a:ln w="88900" cap="rnd" cmpd="thickThin">
            <a:solidFill>
              <a:srgbClr val="33CCCC"/>
            </a:solidFill>
            <a:prstDash val="sysDash"/>
            <a:round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0504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141" y="1340768"/>
            <a:ext cx="3635896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800" b="0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Центр экспериментальной деятельности</a:t>
            </a:r>
            <a:endParaRPr lang="ru-RU" sz="2800" b="0" i="1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38" t="12707" b="3026"/>
          <a:stretch/>
        </p:blipFill>
        <p:spPr>
          <a:xfrm>
            <a:off x="3788141" y="2790234"/>
            <a:ext cx="4816307" cy="3629681"/>
          </a:xfrm>
          <a:prstGeom prst="rect">
            <a:avLst/>
          </a:prstGeom>
          <a:ln w="88900" cap="rnd" cmpd="thickThin">
            <a:solidFill>
              <a:srgbClr val="33CC33"/>
            </a:solidFill>
            <a:prstDash val="sysDash"/>
            <a:round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56039">
            <a:off x="673788" y="1741374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157192"/>
            <a:ext cx="324036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5400" b="1" kern="1200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defRPr>
            </a:lvl1pPr>
          </a:lstStyle>
          <a:p>
            <a:r>
              <a:rPr lang="ru-RU" sz="2800" b="0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Центр ознакомления с природой</a:t>
            </a:r>
            <a:endParaRPr lang="ru-RU" sz="2800" b="0" i="1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534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364</Words>
  <Application>Microsoft Office PowerPoint</Application>
  <PresentationFormat>Экран (4:3)</PresentationFormat>
  <Paragraphs>24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Развивающая предметно-пространственная среда</vt:lpstr>
      <vt:lpstr>Безопасность и психологическая комфортность пребывания детей в группе</vt:lpstr>
      <vt:lpstr>Слайд 3</vt:lpstr>
      <vt:lpstr>Слайд 4</vt:lpstr>
      <vt:lpstr>Центр сюжетно-ролевых игр</vt:lpstr>
      <vt:lpstr>Центр конструирования и сюжетных игр по теме «Транспорт»</vt:lpstr>
      <vt:lpstr>Центр ОБЖ</vt:lpstr>
      <vt:lpstr>Центр патриотического воспитания</vt:lpstr>
      <vt:lpstr>Центр экспериментальной деятельности</vt:lpstr>
      <vt:lpstr>Центр математического развития</vt:lpstr>
      <vt:lpstr>Центр музыкального развития</vt:lpstr>
      <vt:lpstr>Слайд 12</vt:lpstr>
      <vt:lpstr>Центр изобразительной деятельности</vt:lpstr>
      <vt:lpstr>Слайд 14</vt:lpstr>
      <vt:lpstr>Добро пожаловать в группу «Непоседы»!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22</cp:revision>
  <dcterms:created xsi:type="dcterms:W3CDTF">2017-04-29T11:47:55Z</dcterms:created>
  <dcterms:modified xsi:type="dcterms:W3CDTF">2017-05-10T06:40:01Z</dcterms:modified>
</cp:coreProperties>
</file>