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6" r:id="rId6"/>
    <p:sldId id="277" r:id="rId7"/>
    <p:sldId id="278" r:id="rId8"/>
    <p:sldId id="270" r:id="rId9"/>
    <p:sldId id="279" r:id="rId10"/>
    <p:sldId id="280" r:id="rId11"/>
    <p:sldId id="282" r:id="rId12"/>
    <p:sldId id="283" r:id="rId13"/>
    <p:sldId id="273" r:id="rId14"/>
    <p:sldId id="286" r:id="rId15"/>
    <p:sldId id="284" r:id="rId16"/>
    <p:sldId id="271" r:id="rId17"/>
    <p:sldId id="287" r:id="rId18"/>
    <p:sldId id="288" r:id="rId19"/>
    <p:sldId id="274" r:id="rId20"/>
    <p:sldId id="266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98C"/>
    <a:srgbClr val="418E03"/>
    <a:srgbClr val="F5F8FA"/>
    <a:srgbClr val="F6F9FB"/>
    <a:srgbClr val="E43802"/>
    <a:srgbClr val="B73C05"/>
    <a:srgbClr val="F85309"/>
    <a:srgbClr val="FC5308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5" d="100"/>
          <a:sy n="75" d="100"/>
        </p:scale>
        <p:origin x="10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2200" y="1612900"/>
            <a:ext cx="7763004" cy="1701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Развивающая предметно-пространственная </a:t>
            </a:r>
            <a:r>
              <a:rPr lang="ru-RU" sz="4000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среда</a:t>
            </a:r>
            <a:endParaRPr lang="ru-RU" sz="4000" b="1" dirty="0">
              <a:solidFill>
                <a:srgbClr val="002060"/>
              </a:solidFill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73601" y="3556220"/>
            <a:ext cx="4681603" cy="7871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Группа компенсирующей направленности «ФАНТАЗЁРЫ»</a:t>
            </a:r>
            <a:endParaRPr lang="ru-RU" i="1" dirty="0">
              <a:solidFill>
                <a:srgbClr val="00206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4172" y="9382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82859" y="177800"/>
            <a:ext cx="55292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1"/>
          <a:stretch/>
        </p:blipFill>
        <p:spPr>
          <a:xfrm>
            <a:off x="3907457" y="3744921"/>
            <a:ext cx="5161413" cy="262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104900"/>
            <a:ext cx="4320000" cy="32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09739" y="1104900"/>
            <a:ext cx="36234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 природы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50" y="4511579"/>
            <a:ext cx="3261855" cy="1745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игр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472" y="9001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40251" y="125220"/>
            <a:ext cx="55292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130043"/>
            <a:ext cx="4320000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00" y="3128889"/>
            <a:ext cx="4320000" cy="32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3275" y="1130043"/>
            <a:ext cx="2845651" cy="13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82859" y="177800"/>
            <a:ext cx="55292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5479" y="470187"/>
            <a:ext cx="8686800" cy="6132809"/>
            <a:chOff x="661472" y="304512"/>
            <a:chExt cx="8686800" cy="613280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61472" y="823921"/>
              <a:ext cx="8686800" cy="5613400"/>
            </a:xfrm>
            <a:prstGeom prst="rect">
              <a:avLst/>
            </a:prstGeom>
            <a:pattFill prst="smGrid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8" t="-19991" r="588" b="19991"/>
            <a:stretch/>
          </p:blipFill>
          <p:spPr>
            <a:xfrm>
              <a:off x="821548" y="304512"/>
              <a:ext cx="4861131" cy="364584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913" y="1085444"/>
              <a:ext cx="3043492" cy="22826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32272" y="3862869"/>
              <a:ext cx="2836674" cy="212750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355383" y="4151017"/>
              <a:ext cx="3456844" cy="1952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</a:t>
              </a:r>
              <a:endPara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конструктивной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2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907" y="8874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07887" y="175646"/>
            <a:ext cx="375801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r="4750"/>
          <a:stretch/>
        </p:blipFill>
        <p:spPr>
          <a:xfrm>
            <a:off x="798793" y="1086325"/>
            <a:ext cx="2873978" cy="2419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>
          <a:xfrm>
            <a:off x="4506326" y="3077149"/>
            <a:ext cx="4757399" cy="3264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4602" y="3379139"/>
            <a:ext cx="2678169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2251" y="768825"/>
            <a:ext cx="37605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(уголок речи,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/>
        </p:blipFill>
        <p:spPr>
          <a:xfrm>
            <a:off x="798793" y="4062190"/>
            <a:ext cx="3457193" cy="22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472" y="8239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54100" y="125686"/>
            <a:ext cx="77644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5"/>
          <a:stretch/>
        </p:blipFill>
        <p:spPr>
          <a:xfrm>
            <a:off x="1791771" y="1026017"/>
            <a:ext cx="6426201" cy="42998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9027" y="5325866"/>
            <a:ext cx="7614585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изобразительной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6987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472" y="8239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54100" y="125686"/>
            <a:ext cx="77644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53" y="2222503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052502"/>
            <a:ext cx="5287725" cy="3965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0993" y="5070793"/>
            <a:ext cx="64534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музыкально-театрализованной деятельности</a:t>
            </a: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6072" y="90012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82859" y="177800"/>
            <a:ext cx="44497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768" y="1816821"/>
            <a:ext cx="5040000" cy="3780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7188" y="2718858"/>
            <a:ext cx="2794356" cy="1975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altLang="ru-RU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altLang="ru-RU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altLang="ru-RU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altLang="ru-RU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8470" y="1325218"/>
            <a:ext cx="7421217" cy="3498573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Педагогический процесс ориентирован на развитие каждого ребенка, сохранение его уникальности, создание возможностей раскрытия способностей, склонностей. Развивающая предметно-пространственная среда в нашей группе эффективно способствует этому.</a:t>
            </a:r>
            <a:endParaRPr lang="ru-RU" sz="2400" b="1" i="1" dirty="0">
              <a:solidFill>
                <a:schemeClr val="tx1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1371600"/>
            <a:ext cx="7708900" cy="2971800"/>
          </a:xfrm>
        </p:spPr>
        <p:txBody>
          <a:bodyPr/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Развивающая предметно-пространственная среда в группе строилась с учетом пяти образовательных областей «Социально-коммуникативное развитие», «Речевое развитие», «Познавательное развитие», «Художественно-эстетическое развитие», «Физическое развитие» на основе принципов содержательной насыщенности, доступности, </a:t>
            </a:r>
            <a:r>
              <a:rPr lang="ru-RU" sz="2400" i="1" dirty="0" err="1" smtClean="0">
                <a:solidFill>
                  <a:schemeClr val="tx1"/>
                </a:solidFill>
                <a:latin typeface="Sitka Small" panose="02000505000000020004" pitchFamily="2" charset="0"/>
              </a:rPr>
              <a:t>трансформируемости</a:t>
            </a: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, вариативности, безопасности.</a:t>
            </a:r>
            <a:endParaRPr lang="ru-RU" sz="2400" i="1" dirty="0">
              <a:solidFill>
                <a:schemeClr val="tx1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308100"/>
            <a:ext cx="7670800" cy="3644900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В группе созданы условия, способствующие реализации </a:t>
            </a:r>
            <a:r>
              <a:rPr lang="ru-RU" sz="2400" i="1" dirty="0">
                <a:solidFill>
                  <a:schemeClr val="tx1"/>
                </a:solidFill>
                <a:latin typeface="Sitka Small" panose="02000505000000020004" pitchFamily="2" charset="0"/>
              </a:rPr>
              <a:t>адаптированной образовательной программы для детей с ограниченными возможностями </a:t>
            </a: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здоровья.</a:t>
            </a:r>
            <a:b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РППС учитывает возраст, особенности развития детей. Все пространство РППС доступно, безопасно, соответствует санитарно-гигиеническим требованиям, правилам пожарной безопасности. </a:t>
            </a:r>
            <a:endParaRPr lang="ru-RU" sz="2000" i="1" dirty="0">
              <a:solidFill>
                <a:schemeClr val="tx1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1552183"/>
            <a:ext cx="7277100" cy="2605413"/>
          </a:xfrm>
        </p:spPr>
        <p:txBody>
          <a:bodyPr/>
          <a:lstStyle/>
          <a:p>
            <a:pPr algn="l"/>
            <a:r>
              <a:rPr lang="ru-RU" sz="2400" i="1" dirty="0">
                <a:solidFill>
                  <a:schemeClr val="tx1"/>
                </a:solidFill>
                <a:latin typeface="Sitka Small" panose="02000505000000020004" pitchFamily="2" charset="0"/>
              </a:rPr>
              <a:t>В группе организованы различные пространства: для проведения сюжетно-ролевых игр, конструирования, театрализованной деятельности, развития речи, познавательной, природоведческой, экспериментальной деятельности, </a:t>
            </a:r>
            <a:r>
              <a:rPr lang="ru-RU" sz="2400" i="1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развития творческих</a:t>
            </a:r>
            <a:r>
              <a:rPr lang="ru-RU" sz="2400" i="1" dirty="0">
                <a:solidFill>
                  <a:schemeClr val="tx1"/>
                </a:solidFill>
                <a:latin typeface="Sitka Small" panose="02000505000000020004" pitchFamily="2" charset="0"/>
              </a:rPr>
              <a:t>, музыкальных и физкультурно-оздоровительных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924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72" y="84734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8259" y="152400"/>
            <a:ext cx="77586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9" y="1270000"/>
            <a:ext cx="4320000" cy="32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6" y="3116076"/>
            <a:ext cx="4320000" cy="324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91901" y="1098740"/>
            <a:ext cx="34354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73" y="846000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8259" y="152400"/>
            <a:ext cx="77586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048000"/>
            <a:ext cx="4320000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01924"/>
            <a:ext cx="4320000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427" y="1110216"/>
            <a:ext cx="370668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73" y="96325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8259" y="152400"/>
            <a:ext cx="77586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362" y="1997261"/>
            <a:ext cx="4320000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2550" y="1997261"/>
            <a:ext cx="4320000" cy="32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0850" y="5804610"/>
            <a:ext cx="692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73" y="96325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8259" y="152400"/>
            <a:ext cx="77586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/>
          <a:stretch/>
        </p:blipFill>
        <p:spPr>
          <a:xfrm rot="5400000">
            <a:off x="345314" y="1724408"/>
            <a:ext cx="4944514" cy="3838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36" y="2704710"/>
            <a:ext cx="3890445" cy="2917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3238" y="5622544"/>
            <a:ext cx="4191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развития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9716" y="946963"/>
            <a:ext cx="40626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быту, социуме, природе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73" y="963251"/>
            <a:ext cx="8686800" cy="5613400"/>
          </a:xfrm>
          <a:prstGeom prst="rect">
            <a:avLst/>
          </a:prstGeo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8259" y="152400"/>
            <a:ext cx="77586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73" y="3037402"/>
            <a:ext cx="4320000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9" y="1191326"/>
            <a:ext cx="4320000" cy="32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0801" y="5712162"/>
            <a:ext cx="2485809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ПДД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8259" y="858804"/>
            <a:ext cx="3593676" cy="1952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purl.org/dc/dcmitype/"/>
    <ds:schemaRef ds:uri="http://purl.org/dc/elements/1.1/"/>
    <ds:schemaRef ds:uri="http://schemas.microsoft.com/office/2006/documentManagement/types"/>
    <ds:schemaRef ds:uri="2547570a-e5f4-4946-a4c3-82580e42479e"/>
    <ds:schemaRef ds:uri="6ee78bd2-4339-4042-adc0-bcc64641998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219</Words>
  <Application>Microsoft Office PowerPoint</Application>
  <PresentationFormat>Лист A4 (210x297 мм)</PresentationFormat>
  <Paragraphs>53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Roboto Cn</vt:lpstr>
      <vt:lpstr>Segoe UI</vt:lpstr>
      <vt:lpstr>Segoe UI Historic</vt:lpstr>
      <vt:lpstr>Segoe UI Light</vt:lpstr>
      <vt:lpstr>Sitka Small</vt:lpstr>
      <vt:lpstr>Times New Roman</vt:lpstr>
      <vt:lpstr>Тема1</vt:lpstr>
      <vt:lpstr>Развивающая предметно-пространственная среда</vt:lpstr>
      <vt:lpstr>Развивающая предметно-пространственная среда в группе строилась с учетом пяти образовательных областей «Социально-коммуникативное развитие», «Речевое развитие», «Познавательное развитие», «Художественно-эстетическое развитие», «Физическое развитие» на основе принципов содержательной насыщенности, доступности, трансформируемости, вариативности, безопасности.</vt:lpstr>
      <vt:lpstr>В группе созданы условия, способствующие реализации адаптированной образовательной программы для детей с ограниченными возможностями здоровья.  РППС учитывает возраст, особенности развития детей. Все пространство РППС доступно, безопасно, соответствует санитарно-гигиеническим требованиям, правилам пожарной безопасности. </vt:lpstr>
      <vt:lpstr>В группе организованы различные пространства: для проведения сюжетно-ролевых игр, конструирования, театрализованной деятельности, развития речи, познавательной, природоведческой, экспериментальной деятельности, развития творческих, музыкальных и физкультурно-оздоровительных способностей.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процесс ориентирован на развитие каждого ребенка, сохранение его уникальности, создание возможностей раскрытия способностей, склонностей. Развивающая предметно-пространственная среда в нашей группе эффективно способствует этому.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2017-05-03T12:52:56Z</dcterms:created>
  <dcterms:modified xsi:type="dcterms:W3CDTF">2017-05-03T15:05:27Z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